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63" r:id="rId2"/>
    <p:sldId id="276" r:id="rId3"/>
    <p:sldId id="279" r:id="rId4"/>
    <p:sldId id="299" r:id="rId5"/>
    <p:sldId id="267" r:id="rId6"/>
    <p:sldId id="293" r:id="rId7"/>
    <p:sldId id="298" r:id="rId8"/>
    <p:sldId id="287" r:id="rId9"/>
    <p:sldId id="273" r:id="rId10"/>
    <p:sldId id="284" r:id="rId11"/>
    <p:sldId id="286" r:id="rId12"/>
    <p:sldId id="297" r:id="rId13"/>
    <p:sldId id="294"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642C4-C95A-8C11-6C3B-7912D097B6E4}" v="171" dt="2021-08-02T19:31:53.034"/>
    <p1510:client id="{0E1C1C6E-E91D-AC82-9CE0-F7C05A0EA369}" v="68" dt="2021-08-20T20:51:20.445"/>
    <p1510:client id="{3204FC23-98F2-4588-8BA0-21D672B0C2DB}" v="1388" dt="2021-07-26T19:44:05.650"/>
    <p1510:client id="{63CE0D9A-0932-721E-4719-2670538AEF4B}" v="163" dt="2021-08-20T13:10:15.133"/>
    <p1510:client id="{6CF22212-FE4A-5394-7583-16A49AE05055}" v="246" dt="2021-08-20T21:00:45.934"/>
    <p1510:client id="{757AB83E-1EC2-DC74-406F-6401F679CAB8}" v="80" dt="2021-08-19T14:26:09.404"/>
    <p1510:client id="{92EC85A4-49A3-18D5-119B-0DD588EA40DB}" v="172" dt="2021-08-20T21:20:14.383"/>
    <p1510:client id="{B105A48D-F7EB-0A4A-77DA-B462332725D0}" v="111" dt="2021-08-20T21:22:42.191"/>
    <p1510:client id="{BB6CD611-287C-0207-4FFA-2E13B5A05079}" v="3443" dt="2021-07-30T14:11:22.830"/>
    <p1510:client id="{C81B89BD-C369-FEBA-2B23-87DCDD45A90A}" v="227" dt="2021-08-09T14:23:11.331"/>
    <p1510:client id="{FC0A33D7-E626-2001-AFE7-5875757A4D2B}" v="28" dt="2021-08-02T14:42:13.5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90" autoAdjust="0"/>
    <p:restoredTop sz="94660"/>
  </p:normalViewPr>
  <p:slideViewPr>
    <p:cSldViewPr snapToGrid="0">
      <p:cViewPr varScale="1">
        <p:scale>
          <a:sx n="109" d="100"/>
          <a:sy n="109" d="100"/>
        </p:scale>
        <p:origin x="318" y="20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499FFBE-1AA5-4783-AF75-F0D54A54861A}" type="datetimeFigureOut">
              <a:rPr lang="en-US" smtClean="0"/>
              <a:t>8/20/2021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6FBBD4B-62E7-4F6A-872A-A223BD808B96}" type="slidenum">
              <a:rPr lang="en-US" smtClean="0"/>
              <a:t>‹#›</a:t>
            </a:fld>
            <a:endParaRPr lang="en-US"/>
          </a:p>
        </p:txBody>
      </p:sp>
    </p:spTree>
    <p:extLst>
      <p:ext uri="{BB962C8B-B14F-4D97-AF65-F5344CB8AC3E}">
        <p14:creationId xmlns:p14="http://schemas.microsoft.com/office/powerpoint/2010/main" val="3689356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6070390-6027-4928-8096-86BD3BD7854E}" type="datetimeFigureOut">
              <a:rPr lang="en-US" smtClean="0"/>
              <a:t>8/20/2021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30344-70C6-406B-97B1-7272830B1131}" type="slidenum">
              <a:rPr lang="en-US" smtClean="0"/>
              <a:t>‹#›</a:t>
            </a:fld>
            <a:endParaRPr lang="en-US"/>
          </a:p>
        </p:txBody>
      </p:sp>
    </p:spTree>
    <p:extLst>
      <p:ext uri="{BB962C8B-B14F-4D97-AF65-F5344CB8AC3E}">
        <p14:creationId xmlns:p14="http://schemas.microsoft.com/office/powerpoint/2010/main" val="3267010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070390-6027-4928-8096-86BD3BD7854E}" type="datetimeFigureOut">
              <a:rPr lang="en-US" smtClean="0"/>
              <a:t>8/20/2021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30344-70C6-406B-97B1-7272830B1131}" type="slidenum">
              <a:rPr lang="en-US" smtClean="0"/>
              <a:t>‹#›</a:t>
            </a:fld>
            <a:endParaRPr lang="en-US"/>
          </a:p>
        </p:txBody>
      </p:sp>
    </p:spTree>
    <p:extLst>
      <p:ext uri="{BB962C8B-B14F-4D97-AF65-F5344CB8AC3E}">
        <p14:creationId xmlns:p14="http://schemas.microsoft.com/office/powerpoint/2010/main" val="2632562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070390-6027-4928-8096-86BD3BD7854E}" type="datetimeFigureOut">
              <a:rPr lang="en-US" smtClean="0"/>
              <a:t>8/20/2021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30344-70C6-406B-97B1-7272830B1131}" type="slidenum">
              <a:rPr lang="en-US" smtClean="0"/>
              <a:t>‹#›</a:t>
            </a:fld>
            <a:endParaRPr lang="en-US"/>
          </a:p>
        </p:txBody>
      </p:sp>
    </p:spTree>
    <p:extLst>
      <p:ext uri="{BB962C8B-B14F-4D97-AF65-F5344CB8AC3E}">
        <p14:creationId xmlns:p14="http://schemas.microsoft.com/office/powerpoint/2010/main" val="1560273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070390-6027-4928-8096-86BD3BD7854E}" type="datetimeFigureOut">
              <a:rPr lang="en-US" smtClean="0"/>
              <a:t>8/20/2021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30344-70C6-406B-97B1-7272830B1131}" type="slidenum">
              <a:rPr lang="en-US" smtClean="0"/>
              <a:t>‹#›</a:t>
            </a:fld>
            <a:endParaRPr lang="en-US"/>
          </a:p>
        </p:txBody>
      </p:sp>
    </p:spTree>
    <p:extLst>
      <p:ext uri="{BB962C8B-B14F-4D97-AF65-F5344CB8AC3E}">
        <p14:creationId xmlns:p14="http://schemas.microsoft.com/office/powerpoint/2010/main" val="1592081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070390-6027-4928-8096-86BD3BD7854E}" type="datetimeFigureOut">
              <a:rPr lang="en-US" smtClean="0"/>
              <a:t>8/20/2021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30344-70C6-406B-97B1-7272830B1131}" type="slidenum">
              <a:rPr lang="en-US" smtClean="0"/>
              <a:t>‹#›</a:t>
            </a:fld>
            <a:endParaRPr lang="en-US"/>
          </a:p>
        </p:txBody>
      </p:sp>
    </p:spTree>
    <p:extLst>
      <p:ext uri="{BB962C8B-B14F-4D97-AF65-F5344CB8AC3E}">
        <p14:creationId xmlns:p14="http://schemas.microsoft.com/office/powerpoint/2010/main" val="2916122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070390-6027-4928-8096-86BD3BD7854E}" type="datetimeFigureOut">
              <a:rPr lang="en-US" smtClean="0"/>
              <a:t>8/20/2021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30344-70C6-406B-97B1-7272830B1131}" type="slidenum">
              <a:rPr lang="en-US" smtClean="0"/>
              <a:t>‹#›</a:t>
            </a:fld>
            <a:endParaRPr lang="en-US"/>
          </a:p>
        </p:txBody>
      </p:sp>
    </p:spTree>
    <p:extLst>
      <p:ext uri="{BB962C8B-B14F-4D97-AF65-F5344CB8AC3E}">
        <p14:creationId xmlns:p14="http://schemas.microsoft.com/office/powerpoint/2010/main" val="56185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070390-6027-4928-8096-86BD3BD7854E}" type="datetimeFigureOut">
              <a:rPr lang="en-US" smtClean="0"/>
              <a:t>8/20/2021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330344-70C6-406B-97B1-7272830B1131}" type="slidenum">
              <a:rPr lang="en-US" smtClean="0"/>
              <a:t>‹#›</a:t>
            </a:fld>
            <a:endParaRPr lang="en-US"/>
          </a:p>
        </p:txBody>
      </p:sp>
    </p:spTree>
    <p:extLst>
      <p:ext uri="{BB962C8B-B14F-4D97-AF65-F5344CB8AC3E}">
        <p14:creationId xmlns:p14="http://schemas.microsoft.com/office/powerpoint/2010/main" val="3313663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070390-6027-4928-8096-86BD3BD7854E}" type="datetimeFigureOut">
              <a:rPr lang="en-US" smtClean="0"/>
              <a:t>8/20/2021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330344-70C6-406B-97B1-7272830B1131}" type="slidenum">
              <a:rPr lang="en-US" smtClean="0"/>
              <a:t>‹#›</a:t>
            </a:fld>
            <a:endParaRPr lang="en-US"/>
          </a:p>
        </p:txBody>
      </p:sp>
    </p:spTree>
    <p:extLst>
      <p:ext uri="{BB962C8B-B14F-4D97-AF65-F5344CB8AC3E}">
        <p14:creationId xmlns:p14="http://schemas.microsoft.com/office/powerpoint/2010/main" val="2242135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070390-6027-4928-8096-86BD3BD7854E}" type="datetimeFigureOut">
              <a:rPr lang="en-US" smtClean="0"/>
              <a:t>8/20/2021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330344-70C6-406B-97B1-7272830B1131}" type="slidenum">
              <a:rPr lang="en-US" smtClean="0"/>
              <a:t>‹#›</a:t>
            </a:fld>
            <a:endParaRPr lang="en-US"/>
          </a:p>
        </p:txBody>
      </p:sp>
    </p:spTree>
    <p:extLst>
      <p:ext uri="{BB962C8B-B14F-4D97-AF65-F5344CB8AC3E}">
        <p14:creationId xmlns:p14="http://schemas.microsoft.com/office/powerpoint/2010/main" val="1223862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6070390-6027-4928-8096-86BD3BD7854E}" type="datetimeFigureOut">
              <a:rPr lang="en-US" smtClean="0"/>
              <a:t>8/20/2021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30344-70C6-406B-97B1-7272830B1131}" type="slidenum">
              <a:rPr lang="en-US" smtClean="0"/>
              <a:t>‹#›</a:t>
            </a:fld>
            <a:endParaRPr lang="en-US"/>
          </a:p>
        </p:txBody>
      </p:sp>
    </p:spTree>
    <p:extLst>
      <p:ext uri="{BB962C8B-B14F-4D97-AF65-F5344CB8AC3E}">
        <p14:creationId xmlns:p14="http://schemas.microsoft.com/office/powerpoint/2010/main" val="1648143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6070390-6027-4928-8096-86BD3BD7854E}" type="datetimeFigureOut">
              <a:rPr lang="en-US" smtClean="0"/>
              <a:t>8/20/2021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30344-70C6-406B-97B1-7272830B1131}" type="slidenum">
              <a:rPr lang="en-US" smtClean="0"/>
              <a:t>‹#›</a:t>
            </a:fld>
            <a:endParaRPr lang="en-US"/>
          </a:p>
        </p:txBody>
      </p:sp>
    </p:spTree>
    <p:extLst>
      <p:ext uri="{BB962C8B-B14F-4D97-AF65-F5344CB8AC3E}">
        <p14:creationId xmlns:p14="http://schemas.microsoft.com/office/powerpoint/2010/main" val="159029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70390-6027-4928-8096-86BD3BD7854E}" type="datetimeFigureOut">
              <a:rPr lang="en-US" smtClean="0"/>
              <a:t>8/20/2021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330344-70C6-406B-97B1-7272830B1131}" type="slidenum">
              <a:rPr lang="en-US" smtClean="0"/>
              <a:t>‹#›</a:t>
            </a:fld>
            <a:endParaRPr lang="en-US"/>
          </a:p>
        </p:txBody>
      </p:sp>
    </p:spTree>
    <p:extLst>
      <p:ext uri="{BB962C8B-B14F-4D97-AF65-F5344CB8AC3E}">
        <p14:creationId xmlns:p14="http://schemas.microsoft.com/office/powerpoint/2010/main" val="2429125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transportation.gov/safety/mask-travel-guidance"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covid19.nh.gov/dashboard/ma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660" y="136853"/>
            <a:ext cx="11336775" cy="1791454"/>
          </a:xfrm>
        </p:spPr>
        <p:txBody>
          <a:bodyPr>
            <a:normAutofit fontScale="90000"/>
          </a:bodyPr>
          <a:lstStyle/>
          <a:p>
            <a:r>
              <a:rPr lang="en-US" sz="4000" b="1" dirty="0">
                <a:solidFill>
                  <a:srgbClr val="C00000"/>
                </a:solidFill>
                <a:latin typeface="Times New Roman"/>
                <a:cs typeface="Times New Roman"/>
              </a:rPr>
              <a:t>North Hampton School District</a:t>
            </a:r>
            <a:br>
              <a:rPr lang="en-US" sz="4000" b="1" dirty="0">
                <a:solidFill>
                  <a:srgbClr val="C00000"/>
                </a:solidFill>
                <a:latin typeface="Times New Roman"/>
                <a:cs typeface="Times New Roman"/>
              </a:rPr>
            </a:br>
            <a:r>
              <a:rPr lang="en-US" sz="4000" b="1" dirty="0">
                <a:solidFill>
                  <a:srgbClr val="0000FF"/>
                </a:solidFill>
                <a:latin typeface="Times New Roman"/>
                <a:cs typeface="Times New Roman"/>
              </a:rPr>
              <a:t>COVID-19 Mitigation &amp; Response Plan  </a:t>
            </a:r>
            <a:br>
              <a:rPr lang="en-US" sz="4000" b="1" dirty="0">
                <a:latin typeface="Times New Roman"/>
                <a:cs typeface="Times New Roman"/>
              </a:rPr>
            </a:br>
            <a:r>
              <a:rPr lang="en-US" sz="4000" b="1" dirty="0">
                <a:solidFill>
                  <a:srgbClr val="0000FF"/>
                </a:solidFill>
                <a:latin typeface="Times New Roman"/>
                <a:cs typeface="Times New Roman"/>
              </a:rPr>
              <a:t>2021 – 2022</a:t>
            </a:r>
            <a:r>
              <a:rPr lang="en-US" sz="4800" b="1" dirty="0">
                <a:solidFill>
                  <a:srgbClr val="0000FF"/>
                </a:solidFill>
                <a:latin typeface="Times New Roman"/>
                <a:cs typeface="Times New Roman"/>
              </a:rPr>
              <a:t> </a:t>
            </a:r>
            <a:br>
              <a:rPr lang="en-US" sz="2200" b="1" dirty="0">
                <a:latin typeface="Times New Roman" panose="02020603050405020304" pitchFamily="18" charset="0"/>
                <a:cs typeface="Times New Roman" panose="02020603050405020304" pitchFamily="18" charset="0"/>
              </a:rPr>
            </a:br>
            <a:r>
              <a:rPr lang="en-US" sz="1600" dirty="0">
                <a:latin typeface="Times New Roman"/>
                <a:cs typeface="Times New Roman"/>
              </a:rPr>
              <a:t>Meets ESSER Requirement </a:t>
            </a:r>
            <a:r>
              <a:rPr lang="en-US" sz="1600" b="1" dirty="0">
                <a:solidFill>
                  <a:srgbClr val="0000FF"/>
                </a:solidFill>
                <a:latin typeface="Times New Roman"/>
                <a:cs typeface="Times New Roman"/>
              </a:rPr>
              <a:t>- </a:t>
            </a:r>
            <a:r>
              <a:rPr lang="en-US" sz="1600" i="1" dirty="0">
                <a:latin typeface="Times New Roman"/>
                <a:cs typeface="Times New Roman"/>
              </a:rPr>
              <a:t>Safe Return to In-Person Instruction and Continuity of Service </a:t>
            </a:r>
            <a:endParaRPr lang="en-US" sz="1600" i="1">
              <a:solidFill>
                <a:srgbClr val="C00000"/>
              </a:solidFill>
              <a:latin typeface="Times New Roman"/>
              <a:cs typeface="Times New Roman"/>
            </a:endParaRPr>
          </a:p>
        </p:txBody>
      </p:sp>
      <p:sp>
        <p:nvSpPr>
          <p:cNvPr id="6" name="Content Placeholder 2"/>
          <p:cNvSpPr txBox="1">
            <a:spLocks/>
          </p:cNvSpPr>
          <p:nvPr/>
        </p:nvSpPr>
        <p:spPr>
          <a:xfrm>
            <a:off x="304659" y="1932454"/>
            <a:ext cx="11588263" cy="4866511"/>
          </a:xfrm>
          <a:prstGeom prst="rect">
            <a:avLst/>
          </a:prstGeom>
          <a:ln w="28575">
            <a:solidFill>
              <a:srgbClr val="C00000"/>
            </a:solidFill>
          </a:ln>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30000"/>
              </a:lnSpc>
            </a:pPr>
            <a:r>
              <a:rPr lang="en-US" sz="1800" b="1" u="sng" dirty="0">
                <a:solidFill>
                  <a:srgbClr val="C00000"/>
                </a:solidFill>
                <a:latin typeface="Times New Roman" panose="02020603050405020304" pitchFamily="18" charset="0"/>
                <a:cs typeface="Times New Roman" panose="02020603050405020304" pitchFamily="18" charset="0"/>
              </a:rPr>
              <a:t>Guiding Principles</a:t>
            </a:r>
          </a:p>
          <a:p>
            <a:pPr algn="l">
              <a:lnSpc>
                <a:spcPct val="100000"/>
              </a:lnSpc>
            </a:pPr>
            <a:r>
              <a:rPr lang="en-US" sz="1800" b="1" dirty="0">
                <a:solidFill>
                  <a:srgbClr val="0000FF"/>
                </a:solidFill>
                <a:latin typeface="Times New Roman"/>
                <a:cs typeface="Times New Roman"/>
              </a:rPr>
              <a:t>In-person school day prioritized</a:t>
            </a:r>
          </a:p>
          <a:p>
            <a:pPr marL="285750" indent="-285750" algn="l">
              <a:lnSpc>
                <a:spcPct val="100000"/>
              </a:lnSpc>
              <a:buFont typeface="Arial" panose="020B0604020202020204" pitchFamily="34" charset="0"/>
              <a:buChar char="•"/>
            </a:pPr>
            <a:r>
              <a:rPr lang="en-US" sz="1800" dirty="0">
                <a:latin typeface="Times New Roman"/>
                <a:cs typeface="Times New Roman"/>
              </a:rPr>
              <a:t>Preserving in-person learning is prioritized.</a:t>
            </a:r>
          </a:p>
          <a:p>
            <a:pPr algn="l">
              <a:lnSpc>
                <a:spcPct val="100000"/>
              </a:lnSpc>
            </a:pPr>
            <a:r>
              <a:rPr lang="en-US" sz="1800" b="1" dirty="0">
                <a:solidFill>
                  <a:srgbClr val="0000FF"/>
                </a:solidFill>
                <a:latin typeface="Times New Roman"/>
                <a:cs typeface="Times New Roman"/>
              </a:rPr>
              <a:t>Plan will change &amp; evolve as needed</a:t>
            </a:r>
          </a:p>
          <a:p>
            <a:pPr marL="285750" indent="-285750" algn="l">
              <a:lnSpc>
                <a:spcPct val="100000"/>
              </a:lnSpc>
              <a:buFont typeface="Arial" panose="020B0604020202020204" pitchFamily="34" charset="0"/>
              <a:buChar char="•"/>
            </a:pPr>
            <a:r>
              <a:rPr lang="en-US" sz="1800" dirty="0">
                <a:latin typeface="Times New Roman"/>
                <a:cs typeface="Times New Roman"/>
              </a:rPr>
              <a:t>COVID-19 remains a dynamic situation.  These recommendations are based on current data and trends.  If approved, it should be noted that if data and trends indicate a need to increase mitigation efforts, then SAU 21 will respond accordingly.  </a:t>
            </a:r>
            <a:r>
              <a:rPr lang="en-US" sz="1800" b="1" dirty="0">
                <a:latin typeface="Times New Roman"/>
                <a:cs typeface="Times New Roman"/>
              </a:rPr>
              <a:t>Guidance</a:t>
            </a:r>
            <a:r>
              <a:rPr lang="en-US" sz="1800" dirty="0">
                <a:latin typeface="Times New Roman"/>
                <a:cs typeface="Times New Roman"/>
              </a:rPr>
              <a:t> from the NH Department of Health and Human Services (NH DHHS), NH Hampshire Department of Education, and CDC will be used to inform decisions regarding school operations related to COVID-19.  </a:t>
            </a:r>
          </a:p>
          <a:p>
            <a:pPr marL="285750" indent="-285750" algn="l">
              <a:lnSpc>
                <a:spcPct val="100000"/>
              </a:lnSpc>
              <a:buFont typeface="Arial" panose="020B0604020202020204" pitchFamily="34" charset="0"/>
              <a:buChar char="•"/>
            </a:pPr>
            <a:r>
              <a:rPr lang="en-US" sz="1800" dirty="0">
                <a:latin typeface="Times New Roman"/>
                <a:cs typeface="Times New Roman"/>
              </a:rPr>
              <a:t>Families should have back up plans in place in the event there is a need to shift to remote learning and/or a closure at some point during the school year..</a:t>
            </a:r>
            <a:endParaRPr lang="en-US" dirty="0"/>
          </a:p>
          <a:p>
            <a:pPr algn="l">
              <a:lnSpc>
                <a:spcPct val="100000"/>
              </a:lnSpc>
            </a:pPr>
            <a:r>
              <a:rPr lang="en-US" sz="1800" b="1" dirty="0">
                <a:solidFill>
                  <a:srgbClr val="0000FF"/>
                </a:solidFill>
                <a:latin typeface="Times New Roman"/>
                <a:cs typeface="Times New Roman"/>
              </a:rPr>
              <a:t>Mitigation steps based on community transmission levels</a:t>
            </a:r>
          </a:p>
          <a:p>
            <a:pPr marL="285750" indent="-285750" algn="l">
              <a:lnSpc>
                <a:spcPct val="100000"/>
              </a:lnSpc>
              <a:buFont typeface="Arial" panose="020B0604020202020204" pitchFamily="34" charset="0"/>
              <a:buChar char="•"/>
            </a:pPr>
            <a:r>
              <a:rPr lang="en-US" sz="1800" dirty="0">
                <a:latin typeface="Times New Roman"/>
                <a:cs typeface="Times New Roman"/>
              </a:rPr>
              <a:t>It is beyond the School Districts' ability to prevent anyone in our community from getting COVID-19. However, steps can be taken to mitigate the risks while at school and work.  These steps will depend on level of community transmission.</a:t>
            </a:r>
          </a:p>
        </p:txBody>
      </p:sp>
    </p:spTree>
    <p:extLst>
      <p:ext uri="{BB962C8B-B14F-4D97-AF65-F5344CB8AC3E}">
        <p14:creationId xmlns:p14="http://schemas.microsoft.com/office/powerpoint/2010/main" val="2273793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0999" y="1693253"/>
            <a:ext cx="11251224" cy="5167312"/>
          </a:xfrm>
        </p:spPr>
        <p:txBody>
          <a:bodyPr vert="horz" lIns="91440" tIns="45720" rIns="91440" bIns="45720" rtlCol="0" anchor="t">
            <a:normAutofit/>
          </a:bodyPr>
          <a:lstStyle/>
          <a:p>
            <a:pPr marL="0" indent="0" algn="just">
              <a:lnSpc>
                <a:spcPct val="130000"/>
              </a:lnSpc>
              <a:buNone/>
            </a:pPr>
            <a:r>
              <a:rPr lang="en-US" b="1" u="sng" dirty="0">
                <a:latin typeface="Times New Roman" panose="02020603050405020304" pitchFamily="18" charset="0"/>
                <a:cs typeface="Times New Roman" panose="02020603050405020304" pitchFamily="18" charset="0"/>
              </a:rPr>
              <a:t>Cleaning </a:t>
            </a:r>
          </a:p>
          <a:p>
            <a:pPr marL="0" indent="0">
              <a:lnSpc>
                <a:spcPct val="130000"/>
              </a:lnSpc>
              <a:buNone/>
            </a:pPr>
            <a:r>
              <a:rPr lang="en-US" dirty="0">
                <a:latin typeface="Times New Roman"/>
                <a:cs typeface="Times New Roman"/>
              </a:rPr>
              <a:t>The priority for cleaning is to keep occupants in a healthy environment with the risk of illness mitigated through cleaning and disinfecting efforts. </a:t>
            </a:r>
            <a:r>
              <a:rPr lang="en-US">
                <a:latin typeface="Times New Roman"/>
                <a:cs typeface="Times New Roman"/>
              </a:rPr>
              <a:t>Each space will be cleaned </a:t>
            </a:r>
            <a:r>
              <a:rPr lang="en-US" dirty="0">
                <a:latin typeface="Times New Roman"/>
                <a:cs typeface="Times New Roman"/>
              </a:rPr>
              <a:t>daily by the custodial staff following guidelines from </a:t>
            </a:r>
            <a:r>
              <a:rPr lang="en-US">
                <a:latin typeface="Times New Roman"/>
                <a:cs typeface="Times New Roman"/>
              </a:rPr>
              <a:t>the CDC. High use elements like door </a:t>
            </a:r>
            <a:r>
              <a:rPr lang="en-US" dirty="0">
                <a:latin typeface="Times New Roman"/>
                <a:cs typeface="Times New Roman"/>
              </a:rPr>
              <a:t>handles, switches, and bathrooms will receive additional attention. </a:t>
            </a:r>
            <a:r>
              <a:rPr lang="en-US">
                <a:latin typeface="Times New Roman"/>
                <a:cs typeface="Times New Roman"/>
              </a:rPr>
              <a:t>Classroom cleaning materials and Personal Protective Equipment will be available as needed. </a:t>
            </a:r>
            <a:endParaRPr lang="en-US">
              <a:latin typeface="Times New Roman"/>
              <a:ea typeface="+mn-lt"/>
              <a:cs typeface="Times New Roman"/>
            </a:endParaRPr>
          </a:p>
          <a:p>
            <a:pPr marL="0" indent="0" algn="just">
              <a:lnSpc>
                <a:spcPct val="130000"/>
              </a:lnSpc>
              <a:buNone/>
            </a:pPr>
            <a:endParaRPr lang="en-US" dirty="0">
              <a:latin typeface="Times New Roman" panose="02020603050405020304" pitchFamily="18" charset="0"/>
              <a:cs typeface="Times New Roman" panose="02020603050405020304" pitchFamily="18" charset="0"/>
            </a:endParaRPr>
          </a:p>
        </p:txBody>
      </p:sp>
      <p:sp>
        <p:nvSpPr>
          <p:cNvPr id="5" name="Title 1"/>
          <p:cNvSpPr txBox="1">
            <a:spLocks noGrp="1"/>
          </p:cNvSpPr>
          <p:nvPr>
            <p:ph type="title"/>
          </p:nvPr>
        </p:nvSpPr>
        <p:spPr>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0000FF"/>
                </a:solidFill>
                <a:latin typeface="Times New Roman" panose="02020603050405020304" pitchFamily="18" charset="0"/>
                <a:cs typeface="Times New Roman" panose="02020603050405020304" pitchFamily="18" charset="0"/>
              </a:rPr>
              <a:t>COVID-19 </a:t>
            </a:r>
            <a:br>
              <a:rPr lang="en-US" b="1" dirty="0">
                <a:solidFill>
                  <a:srgbClr val="0000FF"/>
                </a:solidFill>
                <a:latin typeface="Times New Roman" panose="02020603050405020304" pitchFamily="18" charset="0"/>
                <a:cs typeface="Times New Roman" panose="02020603050405020304" pitchFamily="18" charset="0"/>
              </a:rPr>
            </a:br>
            <a:r>
              <a:rPr lang="en-US" b="1" dirty="0">
                <a:solidFill>
                  <a:srgbClr val="0000FF"/>
                </a:solidFill>
                <a:latin typeface="Times New Roman" panose="02020603050405020304" pitchFamily="18" charset="0"/>
                <a:cs typeface="Times New Roman" panose="02020603050405020304" pitchFamily="18" charset="0"/>
              </a:rPr>
              <a:t>Mitigation &amp; Response Plan for 2021 – 2022 </a:t>
            </a:r>
            <a:br>
              <a:rPr lang="en-US" dirty="0">
                <a:solidFill>
                  <a:srgbClr val="0000FF"/>
                </a:solidFill>
                <a:latin typeface="Times New Roman" panose="02020603050405020304" pitchFamily="18" charset="0"/>
                <a:cs typeface="Times New Roman" panose="02020603050405020304" pitchFamily="18" charset="0"/>
              </a:rPr>
            </a:br>
            <a:r>
              <a:rPr lang="en-US" b="1" dirty="0"/>
              <a:t> </a:t>
            </a:r>
            <a:endParaRPr lang="en-US" dirty="0"/>
          </a:p>
        </p:txBody>
      </p:sp>
    </p:spTree>
    <p:extLst>
      <p:ext uri="{BB962C8B-B14F-4D97-AF65-F5344CB8AC3E}">
        <p14:creationId xmlns:p14="http://schemas.microsoft.com/office/powerpoint/2010/main" val="4088573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0999" y="1693253"/>
            <a:ext cx="11251224" cy="5167312"/>
          </a:xfrm>
        </p:spPr>
        <p:txBody>
          <a:bodyPr vert="horz" lIns="91440" tIns="45720" rIns="91440" bIns="45720" rtlCol="0" anchor="t">
            <a:normAutofit/>
          </a:bodyPr>
          <a:lstStyle/>
          <a:p>
            <a:pPr marL="0" indent="0" algn="just">
              <a:lnSpc>
                <a:spcPct val="130000"/>
              </a:lnSpc>
              <a:buNone/>
            </a:pPr>
            <a:r>
              <a:rPr lang="en-US" sz="2000" b="1" u="sng" dirty="0">
                <a:latin typeface="Times New Roman" panose="02020603050405020304" pitchFamily="18" charset="0"/>
                <a:cs typeface="Times New Roman" panose="02020603050405020304" pitchFamily="18" charset="0"/>
              </a:rPr>
              <a:t>Heating Ventilation Air Conditioning (HVAC) </a:t>
            </a:r>
          </a:p>
          <a:p>
            <a:pPr marL="0" indent="0" algn="just">
              <a:lnSpc>
                <a:spcPct val="130000"/>
              </a:lnSpc>
              <a:buNone/>
            </a:pPr>
            <a:r>
              <a:rPr lang="en-US" sz="2000" dirty="0">
                <a:latin typeface="Times New Roman"/>
                <a:cs typeface="Times New Roman"/>
              </a:rPr>
              <a:t>Even the most robust HVAC system cannot control all airflows and completely prevent dissemination of an infectious aerosol or disease transmission by droplets or aerosols. An HVAC system’s impact will depend on source location, strength of the source, distribution of the released aerosol, droplet size, air distribution, temperature, relative humidity, and filtration. Furthermore, there are multiple modes and circumstances under which disease transmission occurs. Thus, strategies for prevention and risk mitigation require collaboration of building mechanicals and human behavior. </a:t>
            </a:r>
            <a:r>
              <a:rPr lang="en-US" sz="2000">
                <a:latin typeface="Times New Roman"/>
                <a:cs typeface="Times New Roman"/>
              </a:rPr>
              <a:t>The SAU 21 schools filter with the highest MERV rated filters that the existing </a:t>
            </a:r>
            <a:r>
              <a:rPr lang="en-US" sz="2000" dirty="0">
                <a:latin typeface="Times New Roman"/>
                <a:cs typeface="Times New Roman"/>
              </a:rPr>
              <a:t>individual HVAC units can be paired with. The ventilation schedule and HVAC systems will be set to provide 100% outdoor filtered air exchanges as often as mechanically possible. This will provide the most dilution of the air in any given space, increasing our mitigation efforts to the fullest capabilities of these systems.  </a:t>
            </a:r>
            <a:r>
              <a:rPr lang="en-US" sz="2000" b="1" i="1" dirty="0">
                <a:solidFill>
                  <a:srgbClr val="0000FF"/>
                </a:solidFill>
                <a:latin typeface="Times New Roman"/>
                <a:cs typeface="Times New Roman"/>
              </a:rPr>
              <a:t>Upgrades to our current HVAC systems are prioritized in the use of ARP ESSER III Funds where provided.</a:t>
            </a:r>
            <a:endParaRPr lang="en-US" sz="1800" b="1" i="1" dirty="0">
              <a:latin typeface="Times New Roman"/>
              <a:cs typeface="Times New Roman"/>
            </a:endParaRPr>
          </a:p>
        </p:txBody>
      </p:sp>
      <p:sp>
        <p:nvSpPr>
          <p:cNvPr id="5" name="Title 1"/>
          <p:cNvSpPr txBox="1">
            <a:spLocks noGrp="1"/>
          </p:cNvSpPr>
          <p:nvPr>
            <p:ph type="title"/>
          </p:nvPr>
        </p:nvSpPr>
        <p:spPr>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0000FF"/>
                </a:solidFill>
                <a:latin typeface="Times New Roman" panose="02020603050405020304" pitchFamily="18" charset="0"/>
                <a:cs typeface="Times New Roman" panose="02020603050405020304" pitchFamily="18" charset="0"/>
              </a:rPr>
              <a:t>COVID-19 </a:t>
            </a:r>
            <a:br>
              <a:rPr lang="en-US" b="1" dirty="0">
                <a:solidFill>
                  <a:srgbClr val="0000FF"/>
                </a:solidFill>
                <a:latin typeface="Times New Roman" panose="02020603050405020304" pitchFamily="18" charset="0"/>
                <a:cs typeface="Times New Roman" panose="02020603050405020304" pitchFamily="18" charset="0"/>
              </a:rPr>
            </a:br>
            <a:r>
              <a:rPr lang="en-US" b="1" dirty="0">
                <a:solidFill>
                  <a:srgbClr val="0000FF"/>
                </a:solidFill>
                <a:latin typeface="Times New Roman" panose="02020603050405020304" pitchFamily="18" charset="0"/>
                <a:cs typeface="Times New Roman" panose="02020603050405020304" pitchFamily="18" charset="0"/>
              </a:rPr>
              <a:t>Mitigation &amp; Response Plan for 2021 – 2022 </a:t>
            </a:r>
            <a:br>
              <a:rPr lang="en-US" dirty="0">
                <a:solidFill>
                  <a:srgbClr val="0000FF"/>
                </a:solidFill>
                <a:latin typeface="Times New Roman" panose="02020603050405020304" pitchFamily="18" charset="0"/>
                <a:cs typeface="Times New Roman" panose="02020603050405020304" pitchFamily="18" charset="0"/>
              </a:rPr>
            </a:br>
            <a:r>
              <a:rPr lang="en-US" b="1" dirty="0"/>
              <a:t> </a:t>
            </a:r>
            <a:endParaRPr lang="en-US" dirty="0"/>
          </a:p>
        </p:txBody>
      </p:sp>
    </p:spTree>
    <p:extLst>
      <p:ext uri="{BB962C8B-B14F-4D97-AF65-F5344CB8AC3E}">
        <p14:creationId xmlns:p14="http://schemas.microsoft.com/office/powerpoint/2010/main" val="4180135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277" y="351693"/>
            <a:ext cx="11034346" cy="835269"/>
          </a:xfrm>
        </p:spPr>
        <p:txBody>
          <a:bodyPr>
            <a:normAutofit/>
          </a:bodyPr>
          <a:lstStyle/>
          <a:p>
            <a:pPr algn="ctr"/>
            <a:r>
              <a:rPr lang="en-US" sz="3600" b="1" dirty="0">
                <a:solidFill>
                  <a:srgbClr val="0000FF"/>
                </a:solidFill>
                <a:latin typeface="Times New Roman"/>
                <a:cs typeface="Times New Roman"/>
              </a:rPr>
              <a:t>Social Emotional Support for Students and Staff</a:t>
            </a:r>
          </a:p>
        </p:txBody>
      </p:sp>
      <p:sp>
        <p:nvSpPr>
          <p:cNvPr id="3" name="Content Placeholder 2"/>
          <p:cNvSpPr>
            <a:spLocks noGrp="1"/>
          </p:cNvSpPr>
          <p:nvPr>
            <p:ph idx="1"/>
          </p:nvPr>
        </p:nvSpPr>
        <p:spPr>
          <a:xfrm>
            <a:off x="218342" y="1186962"/>
            <a:ext cx="11791950" cy="5512776"/>
          </a:xfrm>
        </p:spPr>
        <p:txBody>
          <a:bodyPr vert="horz" lIns="91440" tIns="45720" rIns="91440" bIns="45720" rtlCol="0" anchor="t">
            <a:normAutofit/>
          </a:bodyPr>
          <a:lstStyle/>
          <a:p>
            <a:pPr>
              <a:buNone/>
            </a:pPr>
            <a:r>
              <a:rPr lang="en-US" sz="2400">
                <a:latin typeface="Times New Roman"/>
                <a:ea typeface="+mn-lt"/>
                <a:cs typeface="+mn-lt"/>
              </a:rPr>
              <a:t>The COVID-19 pandemic has impacted individuals differently and to different degrees. In an effort to support the wellness of our school communities in the areas of social-emotional support, the following will be in place for the 2021-2022 school year:</a:t>
            </a:r>
          </a:p>
          <a:p>
            <a:pPr>
              <a:buFont typeface="Arial"/>
            </a:pPr>
            <a:r>
              <a:rPr lang="en-US" sz="2000">
                <a:latin typeface="Times New Roman"/>
                <a:ea typeface="+mn-lt"/>
                <a:cs typeface="+mn-lt"/>
              </a:rPr>
              <a:t>Social Emotional curriculum across districts (Responsive Classroom; Open Circle; Zones of Regulation; Choose Love)</a:t>
            </a:r>
          </a:p>
          <a:p>
            <a:pPr>
              <a:buFont typeface="Arial"/>
            </a:pPr>
            <a:r>
              <a:rPr lang="en-US" sz="2000">
                <a:latin typeface="Times New Roman"/>
                <a:ea typeface="+mn-lt"/>
                <a:cs typeface="+mn-lt"/>
              </a:rPr>
              <a:t>School Counselor SEL lessons for students and resources for staff members</a:t>
            </a:r>
            <a:endParaRPr lang="en-US" sz="2000">
              <a:latin typeface="Times New Roman"/>
              <a:cs typeface="Times New Roman"/>
            </a:endParaRPr>
          </a:p>
          <a:p>
            <a:pPr>
              <a:buFont typeface="Arial"/>
            </a:pPr>
            <a:r>
              <a:rPr lang="en-US" sz="2000">
                <a:latin typeface="Times New Roman"/>
                <a:ea typeface="+mn-lt"/>
                <a:cs typeface="+mn-lt"/>
              </a:rPr>
              <a:t>Specialists adhere to ongoing and regular communication with local mental health providers</a:t>
            </a:r>
            <a:endParaRPr lang="en-US" sz="2000">
              <a:latin typeface="Times New Roman"/>
              <a:cs typeface="Times New Roman"/>
            </a:endParaRPr>
          </a:p>
          <a:p>
            <a:pPr>
              <a:buFont typeface="Arial"/>
            </a:pPr>
            <a:r>
              <a:rPr lang="en-US" sz="2000">
                <a:latin typeface="Times New Roman"/>
                <a:ea typeface="+mn-lt"/>
                <a:cs typeface="+mn-lt"/>
              </a:rPr>
              <a:t>Refocus on Multi-Tiered Systems of Support (MTSS) due to new discipline policy and redirection </a:t>
            </a:r>
            <a:endParaRPr lang="en-US" sz="2000">
              <a:latin typeface="Times New Roman"/>
              <a:cs typeface="Times New Roman"/>
            </a:endParaRPr>
          </a:p>
          <a:p>
            <a:pPr>
              <a:buFont typeface="Arial"/>
            </a:pPr>
            <a:r>
              <a:rPr lang="en-US" sz="2000">
                <a:latin typeface="Times New Roman"/>
                <a:ea typeface="+mn-lt"/>
                <a:cs typeface="+mn-lt"/>
              </a:rPr>
              <a:t>Seacoast Care Team (Behavior Intervention Team) rollout of new elementary school team</a:t>
            </a:r>
            <a:endParaRPr lang="en-US" sz="2000">
              <a:latin typeface="Times New Roman"/>
              <a:cs typeface="Times New Roman"/>
            </a:endParaRPr>
          </a:p>
          <a:p>
            <a:pPr>
              <a:buFont typeface="Arial"/>
            </a:pPr>
            <a:r>
              <a:rPr lang="en-US" sz="2000">
                <a:latin typeface="Times New Roman"/>
                <a:ea typeface="+mn-lt"/>
                <a:cs typeface="+mn-lt"/>
              </a:rPr>
              <a:t>Social-Emotional building-level and SAU teams will focus on staff emotional health per prior goal</a:t>
            </a:r>
            <a:endParaRPr lang="en-US" sz="2000">
              <a:latin typeface="Times New Roman"/>
              <a:cs typeface="Times New Roman"/>
            </a:endParaRPr>
          </a:p>
          <a:p>
            <a:pPr>
              <a:buFont typeface="Arial"/>
            </a:pPr>
            <a:r>
              <a:rPr lang="en-US" sz="2000">
                <a:latin typeface="Times New Roman"/>
                <a:ea typeface="+mn-lt"/>
                <a:cs typeface="+mn-lt"/>
              </a:rPr>
              <a:t>Mental Health &amp; Wellness priority for staff (no new initiatives!)</a:t>
            </a:r>
            <a:endParaRPr lang="en-US" sz="2000">
              <a:latin typeface="Times New Roman"/>
              <a:cs typeface="Times New Roman"/>
            </a:endParaRPr>
          </a:p>
          <a:p>
            <a:pPr>
              <a:buFont typeface="Arial"/>
            </a:pPr>
            <a:r>
              <a:rPr lang="en-US" sz="2000">
                <a:latin typeface="Times New Roman"/>
                <a:ea typeface="+mn-lt"/>
                <a:cs typeface="+mn-lt"/>
              </a:rPr>
              <a:t>Prepare to implement third annual SEL PD day for all educators on March 8th, 2022</a:t>
            </a:r>
            <a:endParaRPr lang="en-US" sz="2000">
              <a:latin typeface="Times New Roman"/>
              <a:cs typeface="Times New Roman"/>
            </a:endParaRPr>
          </a:p>
          <a:p>
            <a:pPr marL="0" indent="0">
              <a:lnSpc>
                <a:spcPct val="130000"/>
              </a:lnSpc>
              <a:buNone/>
            </a:pPr>
            <a:endParaRPr lang="en-US" sz="1800" dirty="0">
              <a:solidFill>
                <a:schemeClr val="tx1">
                  <a:lumMod val="95000"/>
                  <a:lumOff val="5000"/>
                </a:schemeClr>
              </a:solidFill>
              <a:latin typeface="Times New Roman"/>
              <a:cs typeface="Times New Roman"/>
            </a:endParaRPr>
          </a:p>
          <a:p>
            <a:pPr marL="0" indent="0">
              <a:lnSpc>
                <a:spcPct val="130000"/>
              </a:lnSpc>
              <a:buNone/>
            </a:pPr>
            <a:endParaRPr lang="en-US" dirty="0">
              <a:solidFill>
                <a:srgbClr val="000000"/>
              </a:solidFill>
              <a:highlight>
                <a:srgbClr val="FFFF00"/>
              </a:highlight>
              <a:latin typeface="Times New Roman" panose="02020603050405020304" pitchFamily="18" charset="0"/>
              <a:cs typeface="Times New Roman" panose="02020603050405020304" pitchFamily="18" charset="0"/>
            </a:endParaRPr>
          </a:p>
          <a:p>
            <a:pPr marL="0" indent="0">
              <a:lnSpc>
                <a:spcPct val="130000"/>
              </a:lnSpc>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5794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solidFill>
                  <a:srgbClr val="0000FF"/>
                </a:solidFill>
                <a:latin typeface="Times New Roman" panose="02020603050405020304" pitchFamily="18" charset="0"/>
                <a:cs typeface="Times New Roman" panose="02020603050405020304" pitchFamily="18" charset="0"/>
              </a:rPr>
              <a:t>Opportunities to Provide Feedback/Input</a:t>
            </a:r>
          </a:p>
        </p:txBody>
      </p:sp>
      <p:sp>
        <p:nvSpPr>
          <p:cNvPr id="5" name="Content Placeholder 4"/>
          <p:cNvSpPr>
            <a:spLocks noGrp="1"/>
          </p:cNvSpPr>
          <p:nvPr>
            <p:ph idx="1"/>
          </p:nvPr>
        </p:nvSpPr>
        <p:spPr>
          <a:xfrm>
            <a:off x="263769" y="1690688"/>
            <a:ext cx="11790485" cy="4486276"/>
          </a:xfrm>
        </p:spPr>
        <p:txBody>
          <a:bodyPr vert="horz" lIns="91440" tIns="45720" rIns="91440" bIns="45720" rtlCol="0" anchor="t">
            <a:normAutofit/>
          </a:bodyPr>
          <a:lstStyle/>
          <a:p>
            <a:pPr>
              <a:lnSpc>
                <a:spcPct val="110000"/>
              </a:lnSpc>
            </a:pPr>
            <a:r>
              <a:rPr lang="en-US" dirty="0">
                <a:latin typeface="Times New Roman"/>
                <a:cs typeface="Times New Roman"/>
              </a:rPr>
              <a:t>Draft plan posted on website and letter sent to SAU 21 families – August 2, 2021</a:t>
            </a:r>
          </a:p>
          <a:p>
            <a:pPr>
              <a:lnSpc>
                <a:spcPct val="110000"/>
              </a:lnSpc>
            </a:pPr>
            <a:r>
              <a:rPr lang="en-US" dirty="0">
                <a:latin typeface="Times New Roman"/>
                <a:cs typeface="Times New Roman"/>
              </a:rPr>
              <a:t>Plan Open for Feedback via survey– August 2-5, 2021</a:t>
            </a:r>
            <a:endParaRPr lang="en-US" dirty="0">
              <a:latin typeface="Times New Roman" panose="02020603050405020304" pitchFamily="18" charset="0"/>
              <a:cs typeface="Times New Roman" panose="02020603050405020304" pitchFamily="18" charset="0"/>
            </a:endParaRPr>
          </a:p>
          <a:p>
            <a:pPr>
              <a:lnSpc>
                <a:spcPct val="110000"/>
              </a:lnSpc>
            </a:pPr>
            <a:r>
              <a:rPr lang="en-US" dirty="0">
                <a:latin typeface="Times New Roman"/>
                <a:cs typeface="Times New Roman"/>
              </a:rPr>
              <a:t>School Board Meetings:</a:t>
            </a:r>
            <a:endParaRPr lang="en-US" dirty="0">
              <a:latin typeface="Times New Roman" panose="02020603050405020304" pitchFamily="18" charset="0"/>
              <a:cs typeface="Times New Roman" panose="02020603050405020304" pitchFamily="18" charset="0"/>
            </a:endParaRPr>
          </a:p>
          <a:p>
            <a:pPr lvl="1">
              <a:lnSpc>
                <a:spcPct val="110000"/>
              </a:lnSpc>
            </a:pPr>
            <a:r>
              <a:rPr lang="en-US" dirty="0">
                <a:latin typeface="Times New Roman"/>
                <a:cs typeface="Times New Roman"/>
              </a:rPr>
              <a:t>North Hampton - August 5, 2021</a:t>
            </a:r>
            <a:endParaRPr lang="en-US"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68545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0495" y="1472974"/>
            <a:ext cx="11860307" cy="5242647"/>
          </a:xfrm>
        </p:spPr>
        <p:txBody>
          <a:bodyPr vert="horz" lIns="91440" tIns="45720" rIns="91440" bIns="45720" rtlCol="0" anchor="t">
            <a:normAutofit fontScale="92500" lnSpcReduction="20000"/>
          </a:bodyPr>
          <a:lstStyle/>
          <a:p>
            <a:pPr marL="0" indent="0">
              <a:lnSpc>
                <a:spcPct val="130000"/>
              </a:lnSpc>
              <a:buNone/>
            </a:pPr>
            <a:r>
              <a:rPr lang="en-US" sz="2900" dirty="0">
                <a:latin typeface="Times New Roman"/>
                <a:cs typeface="Times New Roman"/>
              </a:rPr>
              <a:t> </a:t>
            </a:r>
            <a:r>
              <a:rPr lang="en-US" b="1" u="sng" dirty="0">
                <a:latin typeface="Times New Roman"/>
                <a:cs typeface="Times New Roman"/>
              </a:rPr>
              <a:t>Pathways for Learning</a:t>
            </a:r>
            <a:endParaRPr lang="en-US" dirty="0">
              <a:latin typeface="Times New Roman"/>
              <a:cs typeface="Times New Roman"/>
            </a:endParaRPr>
          </a:p>
          <a:p>
            <a:pPr>
              <a:lnSpc>
                <a:spcPct val="130000"/>
              </a:lnSpc>
            </a:pPr>
            <a:r>
              <a:rPr lang="en-US" sz="2000" b="1" dirty="0">
                <a:solidFill>
                  <a:srgbClr val="0000FF"/>
                </a:solidFill>
                <a:latin typeface="Times New Roman"/>
                <a:cs typeface="Times New Roman"/>
              </a:rPr>
              <a:t>North Hampton Elementary School will be fully opened and in person</a:t>
            </a:r>
            <a:r>
              <a:rPr lang="en-US" sz="2000" dirty="0">
                <a:latin typeface="Times New Roman"/>
                <a:cs typeface="Times New Roman"/>
              </a:rPr>
              <a:t>.  Classes will be delivered in person and for full school days.  If needed, adjustments to the schedule may be made.</a:t>
            </a:r>
          </a:p>
          <a:p>
            <a:pPr>
              <a:lnSpc>
                <a:spcPct val="130000"/>
              </a:lnSpc>
            </a:pPr>
            <a:r>
              <a:rPr lang="en-US" sz="2000" b="1" dirty="0">
                <a:solidFill>
                  <a:srgbClr val="0000FF"/>
                </a:solidFill>
                <a:latin typeface="Times New Roman"/>
                <a:cs typeface="Times New Roman"/>
              </a:rPr>
              <a:t>Virtual Option for students – </a:t>
            </a:r>
            <a:r>
              <a:rPr lang="en-US" sz="2000" dirty="0">
                <a:latin typeface="Times New Roman"/>
                <a:cs typeface="Times New Roman"/>
              </a:rPr>
              <a:t>We will not offer a remote learning academy for the 2021-2022 school year.  Students may enroll in VLACS.  Students who enroll in VLACS will still receive special education and related services from the School District, if eligible.  If VLACS is the option a family wants to explore or access, we ask that they please connect with their child’s school counselor.  Our districts want to be a resource to assist families with their choice and to provide support.</a:t>
            </a:r>
            <a:endParaRPr lang="en-US" sz="2000" dirty="0">
              <a:latin typeface="Times New Roman" panose="02020603050405020304" pitchFamily="18" charset="0"/>
              <a:cs typeface="Times New Roman" panose="02020603050405020304" pitchFamily="18" charset="0"/>
            </a:endParaRPr>
          </a:p>
          <a:p>
            <a:pPr marL="0" indent="0">
              <a:buNone/>
            </a:pPr>
            <a:r>
              <a:rPr lang="en-US" sz="2000" b="1" u="sng" dirty="0">
                <a:latin typeface="Times New Roman"/>
                <a:cs typeface="Times New Roman"/>
              </a:rPr>
              <a:t>Athletics/Co-Curricular Activities</a:t>
            </a:r>
            <a:endParaRPr lang="en-US" sz="2000" dirty="0">
              <a:latin typeface="Times New Roman"/>
              <a:ea typeface="+mn-lt"/>
              <a:cs typeface="Times New Roman"/>
            </a:endParaRPr>
          </a:p>
          <a:p>
            <a:pPr>
              <a:lnSpc>
                <a:spcPct val="120000"/>
              </a:lnSpc>
            </a:pPr>
            <a:r>
              <a:rPr lang="en-US" sz="2000" b="1" dirty="0">
                <a:solidFill>
                  <a:srgbClr val="0000FF"/>
                </a:solidFill>
                <a:latin typeface="Times New Roman"/>
                <a:cs typeface="Times New Roman"/>
              </a:rPr>
              <a:t>Full play/participation anticipated unless transmission levels change and adjustments are needed.</a:t>
            </a:r>
            <a:r>
              <a:rPr lang="en-US" sz="2000" b="1" dirty="0">
                <a:solidFill>
                  <a:srgbClr val="C00000"/>
                </a:solidFill>
                <a:latin typeface="Times New Roman"/>
                <a:cs typeface="Times New Roman"/>
              </a:rPr>
              <a:t> </a:t>
            </a:r>
            <a:r>
              <a:rPr lang="en-US" sz="2000" dirty="0">
                <a:solidFill>
                  <a:srgbClr val="C00000"/>
                </a:solidFill>
                <a:latin typeface="Times New Roman"/>
                <a:cs typeface="Times New Roman"/>
              </a:rPr>
              <a:t> </a:t>
            </a:r>
            <a:r>
              <a:rPr lang="en-US" sz="2000" dirty="0">
                <a:solidFill>
                  <a:schemeClr val="tx1">
                    <a:lumMod val="95000"/>
                    <a:lumOff val="5000"/>
                  </a:schemeClr>
                </a:solidFill>
                <a:latin typeface="Times New Roman"/>
                <a:cs typeface="Times New Roman"/>
              </a:rPr>
              <a:t>T</a:t>
            </a:r>
            <a:r>
              <a:rPr lang="en-US" sz="2000" dirty="0">
                <a:latin typeface="Times New Roman"/>
                <a:cs typeface="Times New Roman"/>
              </a:rPr>
              <a:t>he Superintendent, working with the Principal and Athletic Director, has the authority to make and implement such temporary decisions.</a:t>
            </a:r>
            <a:endParaRPr lang="en-US" sz="2000" dirty="0">
              <a:latin typeface="Times New Roman"/>
              <a:ea typeface="+mn-lt"/>
              <a:cs typeface="Times New Roman"/>
            </a:endParaRPr>
          </a:p>
          <a:p>
            <a:pPr>
              <a:lnSpc>
                <a:spcPct val="120000"/>
              </a:lnSpc>
            </a:pPr>
            <a:r>
              <a:rPr lang="en-US" sz="2000" dirty="0">
                <a:latin typeface="Times New Roman"/>
                <a:cs typeface="Times New Roman"/>
              </a:rPr>
              <a:t>Protocols for play/participation will follow “industry standards," such as NHIAA, however, decisions on play/participation will be made at the local level based on transmission levels. </a:t>
            </a:r>
            <a:endParaRPr lang="en-US" sz="2000" dirty="0">
              <a:latin typeface="Times New Roman"/>
              <a:ea typeface="+mn-lt"/>
              <a:cs typeface="Times New Roman"/>
            </a:endParaRPr>
          </a:p>
          <a:p>
            <a:pPr>
              <a:lnSpc>
                <a:spcPct val="130000"/>
              </a:lnSpc>
            </a:pPr>
            <a:endParaRPr lang="en-US" sz="2000" dirty="0">
              <a:latin typeface="Times New Roman" panose="02020603050405020304" pitchFamily="18" charset="0"/>
              <a:cs typeface="Times New Roman" panose="02020603050405020304" pitchFamily="18" charset="0"/>
            </a:endParaRPr>
          </a:p>
          <a:p>
            <a:pPr marL="0" indent="0">
              <a:buNone/>
            </a:pPr>
            <a:endParaRPr lang="en-US" sz="2900" dirty="0">
              <a:highlight>
                <a:srgbClr val="FFFF00"/>
              </a:highlight>
              <a:latin typeface="Times New Roman" panose="02020603050405020304" pitchFamily="18" charset="0"/>
              <a:cs typeface="Times New Roman" panose="02020603050405020304" pitchFamily="18" charset="0"/>
            </a:endParaRPr>
          </a:p>
          <a:p>
            <a:endParaRPr lang="en-US" dirty="0"/>
          </a:p>
        </p:txBody>
      </p:sp>
      <p:sp>
        <p:nvSpPr>
          <p:cNvPr id="7" name="Title 1"/>
          <p:cNvSpPr>
            <a:spLocks noGrp="1"/>
          </p:cNvSpPr>
          <p:nvPr>
            <p:ph type="title"/>
          </p:nvPr>
        </p:nvSpPr>
        <p:spPr>
          <a:xfrm>
            <a:off x="829408" y="523387"/>
            <a:ext cx="10515600" cy="1325563"/>
          </a:xfrm>
        </p:spPr>
        <p:txBody>
          <a:bodyPr>
            <a:normAutofit fontScale="90000"/>
          </a:bodyPr>
          <a:lstStyle/>
          <a:p>
            <a:pPr algn="ctr"/>
            <a:r>
              <a:rPr lang="en-US" sz="3200" b="1" dirty="0">
                <a:solidFill>
                  <a:srgbClr val="0000FF"/>
                </a:solidFill>
                <a:latin typeface="Times New Roman"/>
                <a:cs typeface="Times New Roman"/>
              </a:rPr>
              <a:t>COVID-19 </a:t>
            </a:r>
            <a:br>
              <a:rPr lang="en-US" sz="3200" b="1" dirty="0">
                <a:latin typeface="Times New Roman" panose="02020603050405020304" pitchFamily="18" charset="0"/>
                <a:cs typeface="Times New Roman" panose="02020603050405020304" pitchFamily="18" charset="0"/>
              </a:rPr>
            </a:br>
            <a:r>
              <a:rPr lang="en-US" sz="3200" b="1" dirty="0">
                <a:solidFill>
                  <a:srgbClr val="0000FF"/>
                </a:solidFill>
                <a:latin typeface="Times New Roman"/>
                <a:cs typeface="Times New Roman"/>
              </a:rPr>
              <a:t>Mitigation &amp; Response Plan for 2021 – 2022 </a:t>
            </a:r>
            <a:br>
              <a:rPr lang="en-US" sz="3200" dirty="0">
                <a:latin typeface="Times New Roman" panose="02020603050405020304" pitchFamily="18" charset="0"/>
                <a:cs typeface="Times New Roman" panose="02020603050405020304" pitchFamily="18" charset="0"/>
              </a:rPr>
            </a:br>
            <a:r>
              <a:rPr lang="en-US" b="1" dirty="0"/>
              <a:t> </a:t>
            </a:r>
            <a:endParaRPr lang="en-US" dirty="0"/>
          </a:p>
        </p:txBody>
      </p:sp>
    </p:spTree>
    <p:extLst>
      <p:ext uri="{BB962C8B-B14F-4D97-AF65-F5344CB8AC3E}">
        <p14:creationId xmlns:p14="http://schemas.microsoft.com/office/powerpoint/2010/main" val="4051045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72701"/>
            <a:ext cx="9910483" cy="845110"/>
          </a:xfrm>
        </p:spPr>
        <p:txBody>
          <a:bodyPr>
            <a:normAutofit fontScale="90000"/>
          </a:bodyPr>
          <a:lstStyle/>
          <a:p>
            <a:pPr algn="ctr"/>
            <a:br>
              <a:rPr lang="en-US" dirty="0">
                <a:solidFill>
                  <a:srgbClr val="0000FF"/>
                </a:solidFill>
                <a:latin typeface="Times New Roman" panose="02020603050405020304" pitchFamily="18" charset="0"/>
                <a:cs typeface="Times New Roman" panose="02020603050405020304" pitchFamily="18" charset="0"/>
              </a:rPr>
            </a:br>
            <a:r>
              <a:rPr lang="en-US" b="1" dirty="0"/>
              <a:t> </a:t>
            </a:r>
            <a:endParaRPr lang="en-US" dirty="0"/>
          </a:p>
        </p:txBody>
      </p:sp>
      <p:sp>
        <p:nvSpPr>
          <p:cNvPr id="4" name="Content Placeholder 3"/>
          <p:cNvSpPr>
            <a:spLocks noGrp="1"/>
          </p:cNvSpPr>
          <p:nvPr>
            <p:ph sz="half" idx="1"/>
          </p:nvPr>
        </p:nvSpPr>
        <p:spPr>
          <a:xfrm>
            <a:off x="164898" y="1388149"/>
            <a:ext cx="11854187" cy="5196313"/>
          </a:xfrm>
        </p:spPr>
        <p:txBody>
          <a:bodyPr vert="horz" lIns="91440" tIns="45720" rIns="91440" bIns="45720" rtlCol="0" anchor="t">
            <a:noAutofit/>
          </a:bodyPr>
          <a:lstStyle/>
          <a:p>
            <a:pPr marL="0" indent="0">
              <a:buNone/>
            </a:pPr>
            <a:r>
              <a:rPr lang="en-US" sz="2000" b="1" u="sng" dirty="0">
                <a:latin typeface="Times New Roman" panose="02020603050405020304" pitchFamily="18" charset="0"/>
                <a:cs typeface="Times New Roman" panose="02020603050405020304" pitchFamily="18" charset="0"/>
              </a:rPr>
              <a:t>Transportation</a:t>
            </a:r>
            <a:endParaRPr lang="en-US" sz="2000" dirty="0">
              <a:latin typeface="Times New Roman" panose="02020603050405020304" pitchFamily="18" charset="0"/>
              <a:cs typeface="Times New Roman" panose="02020603050405020304" pitchFamily="18" charset="0"/>
            </a:endParaRPr>
          </a:p>
          <a:p>
            <a:pPr>
              <a:lnSpc>
                <a:spcPct val="130000"/>
              </a:lnSpc>
            </a:pPr>
            <a:r>
              <a:rPr lang="en-US" sz="1950">
                <a:latin typeface="Times New Roman"/>
                <a:cs typeface="Times New Roman"/>
              </a:rPr>
              <a:t>Based on </a:t>
            </a:r>
            <a:r>
              <a:rPr lang="en-US" sz="1950" dirty="0">
                <a:latin typeface="Times New Roman"/>
                <a:cs typeface="Times New Roman"/>
                <a:hlinkClick r:id="rId2"/>
              </a:rPr>
              <a:t>current federal guidelines</a:t>
            </a:r>
            <a:r>
              <a:rPr lang="en-US" sz="1950">
                <a:latin typeface="Times New Roman"/>
                <a:cs typeface="Times New Roman"/>
              </a:rPr>
              <a:t>, masks </a:t>
            </a:r>
            <a:r>
              <a:rPr lang="en-US" sz="1950" b="1">
                <a:latin typeface="Times New Roman"/>
                <a:cs typeface="Times New Roman"/>
              </a:rPr>
              <a:t>will be required</a:t>
            </a:r>
            <a:r>
              <a:rPr lang="en-US" sz="1950">
                <a:latin typeface="Times New Roman"/>
                <a:cs typeface="Times New Roman"/>
              </a:rPr>
              <a:t> on our public school buses.  </a:t>
            </a:r>
          </a:p>
          <a:p>
            <a:pPr>
              <a:lnSpc>
                <a:spcPct val="130000"/>
              </a:lnSpc>
            </a:pPr>
            <a:r>
              <a:rPr lang="en-US" sz="1950" dirty="0">
                <a:latin typeface="Times New Roman"/>
                <a:cs typeface="Times New Roman"/>
              </a:rPr>
              <a:t>The School District will be striving to maximize distance between riders, but it may not be possible to maintain 3' of distance on all bus routes.</a:t>
            </a:r>
          </a:p>
          <a:p>
            <a:pPr>
              <a:lnSpc>
                <a:spcPct val="130000"/>
              </a:lnSpc>
            </a:pPr>
            <a:r>
              <a:rPr lang="en-US" sz="1950" dirty="0">
                <a:latin typeface="Times New Roman"/>
                <a:cs typeface="Times New Roman"/>
              </a:rPr>
              <a:t>If families are able to transport their children to school, this may be the best option to mitigate risk. We recognize </a:t>
            </a:r>
            <a:r>
              <a:rPr lang="en-US" sz="1950">
                <a:latin typeface="Times New Roman"/>
                <a:cs typeface="Times New Roman"/>
              </a:rPr>
              <a:t>that for a multitude of reasons this option will not work for many families.  </a:t>
            </a:r>
            <a:endParaRPr lang="en-US" dirty="0">
              <a:latin typeface="Calibri" panose="020F0502020204030204"/>
              <a:cs typeface="Calibri"/>
            </a:endParaRPr>
          </a:p>
          <a:p>
            <a:pPr>
              <a:lnSpc>
                <a:spcPct val="130000"/>
              </a:lnSpc>
            </a:pPr>
            <a:r>
              <a:rPr lang="en-US" sz="1950" dirty="0">
                <a:latin typeface="Times New Roman"/>
                <a:cs typeface="Times New Roman"/>
              </a:rPr>
              <a:t>Parents/guardians will be responsible for mitigation steps at bus stops. </a:t>
            </a:r>
            <a:endParaRPr lang="en-US" sz="1950" dirty="0">
              <a:ea typeface="+mn-lt"/>
              <a:cs typeface="+mn-lt"/>
            </a:endParaRPr>
          </a:p>
          <a:p>
            <a:pPr marL="0" indent="0">
              <a:buNone/>
            </a:pPr>
            <a:r>
              <a:rPr lang="en-US" sz="1950" b="1" u="sng">
                <a:latin typeface="Times New Roman"/>
                <a:ea typeface="+mn-lt"/>
                <a:cs typeface="Times New Roman"/>
              </a:rPr>
              <a:t>Health Protocols</a:t>
            </a:r>
            <a:endParaRPr lang="en-US" sz="1950" dirty="0">
              <a:ea typeface="+mn-lt"/>
              <a:cs typeface="+mn-lt"/>
            </a:endParaRPr>
          </a:p>
          <a:p>
            <a:pPr>
              <a:lnSpc>
                <a:spcPct val="110000"/>
              </a:lnSpc>
            </a:pPr>
            <a:r>
              <a:rPr lang="en-US" sz="1950">
                <a:latin typeface="Times New Roman"/>
                <a:ea typeface="+mn-lt"/>
                <a:cs typeface="Times New Roman"/>
              </a:rPr>
              <a:t>The School District will adhere to the current guidance from NH DHHS.</a:t>
            </a:r>
            <a:endParaRPr lang="en-US" sz="1950" dirty="0">
              <a:latin typeface="Calibri" panose="020F0502020204030204"/>
              <a:ea typeface="+mn-lt"/>
              <a:cs typeface="Calibri" panose="020F0502020204030204"/>
            </a:endParaRPr>
          </a:p>
          <a:p>
            <a:pPr marL="0" indent="0">
              <a:lnSpc>
                <a:spcPct val="110000"/>
              </a:lnSpc>
              <a:buNone/>
            </a:pPr>
            <a:r>
              <a:rPr lang="en-US" sz="1950" b="1" u="sng">
                <a:latin typeface="Times New Roman"/>
                <a:ea typeface="+mn-lt"/>
                <a:cs typeface="Times New Roman"/>
              </a:rPr>
              <a:t>Health Screening</a:t>
            </a:r>
            <a:endParaRPr lang="en-US" sz="1950">
              <a:ea typeface="+mn-lt"/>
              <a:cs typeface="+mn-lt"/>
            </a:endParaRPr>
          </a:p>
          <a:p>
            <a:pPr>
              <a:lnSpc>
                <a:spcPct val="110000"/>
              </a:lnSpc>
            </a:pPr>
            <a:r>
              <a:rPr lang="en-US" sz="1950">
                <a:latin typeface="Times New Roman"/>
                <a:ea typeface="+mn-lt"/>
                <a:cs typeface="Times New Roman"/>
              </a:rPr>
              <a:t>The use of a health assessment screener remains important.  Individuals are asked to self-screen at home prior to arrival at school.</a:t>
            </a:r>
            <a:endParaRPr lang="en-US" sz="1950" dirty="0">
              <a:solidFill>
                <a:srgbClr val="000000"/>
              </a:solidFill>
              <a:latin typeface="Calibri" panose="020F0502020204030204"/>
              <a:ea typeface="+mn-lt"/>
              <a:cs typeface="Calibri" panose="020F0502020204030204"/>
            </a:endParaRPr>
          </a:p>
          <a:p>
            <a:pPr marL="0" indent="0">
              <a:lnSpc>
                <a:spcPct val="130000"/>
              </a:lnSpc>
              <a:buNone/>
            </a:pPr>
            <a:endParaRPr lang="en-US" sz="1950" dirty="0">
              <a:solidFill>
                <a:srgbClr val="000000"/>
              </a:solidFill>
              <a:highlight>
                <a:srgbClr val="FFFF00"/>
              </a:highlight>
              <a:latin typeface="Times New Roman"/>
              <a:cs typeface="Times New Roman"/>
            </a:endParaRPr>
          </a:p>
          <a:p>
            <a:pPr>
              <a:lnSpc>
                <a:spcPct val="130000"/>
              </a:lnSpc>
            </a:pPr>
            <a:endParaRPr lang="en-US" sz="1950" dirty="0">
              <a:latin typeface="Times New Roman"/>
              <a:cs typeface="Times New Roman"/>
            </a:endParaRPr>
          </a:p>
        </p:txBody>
      </p:sp>
      <p:sp>
        <p:nvSpPr>
          <p:cNvPr id="6" name="Title 1"/>
          <p:cNvSpPr txBox="1">
            <a:spLocks/>
          </p:cNvSpPr>
          <p:nvPr/>
        </p:nvSpPr>
        <p:spPr>
          <a:xfrm>
            <a:off x="813011" y="334108"/>
            <a:ext cx="10580077" cy="1528827"/>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0000FF"/>
                </a:solidFill>
                <a:latin typeface="Times New Roman" panose="02020603050405020304" pitchFamily="18" charset="0"/>
                <a:cs typeface="Times New Roman" panose="02020603050405020304" pitchFamily="18" charset="0"/>
              </a:rPr>
              <a:t>COVID-19 </a:t>
            </a:r>
            <a:br>
              <a:rPr lang="en-US" b="1" dirty="0">
                <a:solidFill>
                  <a:srgbClr val="0000FF"/>
                </a:solidFill>
                <a:latin typeface="Times New Roman" panose="02020603050405020304" pitchFamily="18" charset="0"/>
                <a:cs typeface="Times New Roman" panose="02020603050405020304" pitchFamily="18" charset="0"/>
              </a:rPr>
            </a:br>
            <a:r>
              <a:rPr lang="en-US" b="1" dirty="0">
                <a:solidFill>
                  <a:srgbClr val="0000FF"/>
                </a:solidFill>
                <a:latin typeface="Times New Roman" panose="02020603050405020304" pitchFamily="18" charset="0"/>
                <a:cs typeface="Times New Roman" panose="02020603050405020304" pitchFamily="18" charset="0"/>
              </a:rPr>
              <a:t>Mitigation &amp; Response Plan for 2021 – 2022 </a:t>
            </a:r>
            <a:br>
              <a:rPr lang="en-US" dirty="0">
                <a:solidFill>
                  <a:srgbClr val="0000FF"/>
                </a:solidFill>
                <a:latin typeface="Times New Roman" panose="02020603050405020304" pitchFamily="18" charset="0"/>
                <a:cs typeface="Times New Roman" panose="02020603050405020304" pitchFamily="18" charset="0"/>
              </a:rPr>
            </a:br>
            <a:r>
              <a:rPr lang="en-US" b="1" dirty="0"/>
              <a:t> </a:t>
            </a:r>
            <a:endParaRPr lang="en-US" dirty="0"/>
          </a:p>
        </p:txBody>
      </p:sp>
    </p:spTree>
    <p:extLst>
      <p:ext uri="{BB962C8B-B14F-4D97-AF65-F5344CB8AC3E}">
        <p14:creationId xmlns:p14="http://schemas.microsoft.com/office/powerpoint/2010/main" val="631200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77E6-50E9-4F10-A1BA-D3D216342FC7}"/>
              </a:ext>
            </a:extLst>
          </p:cNvPr>
          <p:cNvSpPr>
            <a:spLocks noGrp="1"/>
          </p:cNvSpPr>
          <p:nvPr>
            <p:ph type="title"/>
          </p:nvPr>
        </p:nvSpPr>
        <p:spPr/>
        <p:txBody>
          <a:bodyPr/>
          <a:lstStyle/>
          <a:p>
            <a:r>
              <a:rPr lang="en-US" dirty="0">
                <a:solidFill>
                  <a:srgbClr val="0000FF"/>
                </a:solidFill>
                <a:cs typeface="Calibri Light"/>
              </a:rPr>
              <a:t>NH DHHS Indicators and Threshholds for </a:t>
            </a:r>
            <a:r>
              <a:rPr lang="en-US">
                <a:solidFill>
                  <a:srgbClr val="0000FF"/>
                </a:solidFill>
                <a:cs typeface="Calibri Light"/>
              </a:rPr>
              <a:t>Community Transmission of Covid-19</a:t>
            </a:r>
          </a:p>
        </p:txBody>
      </p:sp>
      <p:graphicFrame>
        <p:nvGraphicFramePr>
          <p:cNvPr id="4" name="Table 4">
            <a:extLst>
              <a:ext uri="{FF2B5EF4-FFF2-40B4-BE49-F238E27FC236}">
                <a16:creationId xmlns:a16="http://schemas.microsoft.com/office/drawing/2014/main" id="{7983BB82-F904-447C-A93A-A6067BBC9515}"/>
              </a:ext>
            </a:extLst>
          </p:cNvPr>
          <p:cNvGraphicFramePr>
            <a:graphicFrameLocks noGrp="1"/>
          </p:cNvGraphicFramePr>
          <p:nvPr>
            <p:ph idx="1"/>
            <p:extLst>
              <p:ext uri="{D42A27DB-BD31-4B8C-83A1-F6EECF244321}">
                <p14:modId xmlns:p14="http://schemas.microsoft.com/office/powerpoint/2010/main" val="3804058313"/>
              </p:ext>
            </p:extLst>
          </p:nvPr>
        </p:nvGraphicFramePr>
        <p:xfrm>
          <a:off x="838200" y="1825625"/>
          <a:ext cx="10515599" cy="2194560"/>
        </p:xfrm>
        <a:graphic>
          <a:graphicData uri="http://schemas.openxmlformats.org/drawingml/2006/table">
            <a:tbl>
              <a:tblPr firstRow="1" bandRow="1">
                <a:tableStyleId>{616DA210-FB5B-4158-B5E0-FEB733F419BA}</a:tableStyleId>
              </a:tblPr>
              <a:tblGrid>
                <a:gridCol w="2667000">
                  <a:extLst>
                    <a:ext uri="{9D8B030D-6E8A-4147-A177-3AD203B41FA5}">
                      <a16:colId xmlns:a16="http://schemas.microsoft.com/office/drawing/2014/main" val="2786081621"/>
                    </a:ext>
                  </a:extLst>
                </a:gridCol>
                <a:gridCol w="2590799">
                  <a:extLst>
                    <a:ext uri="{9D8B030D-6E8A-4147-A177-3AD203B41FA5}">
                      <a16:colId xmlns:a16="http://schemas.microsoft.com/office/drawing/2014/main" val="3326985078"/>
                    </a:ext>
                  </a:extLst>
                </a:gridCol>
                <a:gridCol w="2628900">
                  <a:extLst>
                    <a:ext uri="{9D8B030D-6E8A-4147-A177-3AD203B41FA5}">
                      <a16:colId xmlns:a16="http://schemas.microsoft.com/office/drawing/2014/main" val="4039768065"/>
                    </a:ext>
                  </a:extLst>
                </a:gridCol>
                <a:gridCol w="2628900">
                  <a:extLst>
                    <a:ext uri="{9D8B030D-6E8A-4147-A177-3AD203B41FA5}">
                      <a16:colId xmlns:a16="http://schemas.microsoft.com/office/drawing/2014/main" val="3655680303"/>
                    </a:ext>
                  </a:extLst>
                </a:gridCol>
              </a:tblGrid>
              <a:tr h="370840">
                <a:tc>
                  <a:txBody>
                    <a:bodyPr/>
                    <a:lstStyle/>
                    <a:p>
                      <a:r>
                        <a:rPr lang="en-US">
                          <a:solidFill>
                            <a:srgbClr val="0000FF"/>
                          </a:solidFill>
                        </a:rPr>
                        <a:t>Indicator</a:t>
                      </a:r>
                      <a:endParaRPr lang="en-US" dirty="0">
                        <a:solidFill>
                          <a:srgbClr val="0000FF"/>
                        </a:solidFill>
                      </a:endParaRPr>
                    </a:p>
                  </a:txBody>
                  <a:tcPr/>
                </a:tc>
                <a:tc>
                  <a:txBody>
                    <a:bodyPr/>
                    <a:lstStyle/>
                    <a:p>
                      <a:r>
                        <a:rPr lang="en-US">
                          <a:highlight>
                            <a:srgbClr val="00FF00"/>
                          </a:highlight>
                        </a:rPr>
                        <a:t>Minimal Transmission </a:t>
                      </a:r>
                      <a:r>
                        <a:rPr lang="en-US" dirty="0">
                          <a:highlight>
                            <a:srgbClr val="00FF00"/>
                          </a:highlight>
                        </a:rPr>
                        <a:t>(Green)</a:t>
                      </a:r>
                    </a:p>
                  </a:txBody>
                  <a:tcPr/>
                </a:tc>
                <a:tc>
                  <a:txBody>
                    <a:bodyPr/>
                    <a:lstStyle/>
                    <a:p>
                      <a:r>
                        <a:rPr lang="en-US">
                          <a:highlight>
                            <a:srgbClr val="FFFF00"/>
                          </a:highlight>
                        </a:rPr>
                        <a:t>Moderate Transmission (Yellow)</a:t>
                      </a:r>
                    </a:p>
                  </a:txBody>
                  <a:tcPr/>
                </a:tc>
                <a:tc>
                  <a:txBody>
                    <a:bodyPr/>
                    <a:lstStyle/>
                    <a:p>
                      <a:r>
                        <a:rPr lang="en-US">
                          <a:highlight>
                            <a:srgbClr val="FF0000"/>
                          </a:highlight>
                        </a:rPr>
                        <a:t>Substantial Transmission (Red)</a:t>
                      </a:r>
                    </a:p>
                  </a:txBody>
                  <a:tcPr/>
                </a:tc>
                <a:extLst>
                  <a:ext uri="{0D108BD9-81ED-4DB2-BD59-A6C34878D82A}">
                    <a16:rowId xmlns:a16="http://schemas.microsoft.com/office/drawing/2014/main" val="356375253"/>
                  </a:ext>
                </a:extLst>
              </a:tr>
              <a:tr h="370840">
                <a:tc>
                  <a:txBody>
                    <a:bodyPr/>
                    <a:lstStyle/>
                    <a:p>
                      <a:r>
                        <a:rPr lang="en-US" dirty="0">
                          <a:solidFill>
                            <a:srgbClr val="0000FF"/>
                          </a:solidFill>
                        </a:rPr>
                        <a:t>New cases over the last 14 days per 100,000 </a:t>
                      </a:r>
                      <a:r>
                        <a:rPr lang="en-US">
                          <a:solidFill>
                            <a:srgbClr val="0000FF"/>
                          </a:solidFill>
                        </a:rPr>
                        <a:t>population</a:t>
                      </a:r>
                      <a:endParaRPr lang="en-US" dirty="0">
                        <a:solidFill>
                          <a:srgbClr val="0000FF"/>
                        </a:solidFill>
                      </a:endParaRPr>
                    </a:p>
                  </a:txBody>
                  <a:tcPr/>
                </a:tc>
                <a:tc>
                  <a:txBody>
                    <a:bodyPr/>
                    <a:lstStyle/>
                    <a:p>
                      <a:r>
                        <a:rPr lang="en-US">
                          <a:highlight>
                            <a:srgbClr val="00FF00"/>
                          </a:highlight>
                        </a:rPr>
                        <a:t>Less than 50</a:t>
                      </a:r>
                      <a:endParaRPr lang="en-US" dirty="0">
                        <a:highlight>
                          <a:srgbClr val="00FF00"/>
                        </a:highlight>
                      </a:endParaRPr>
                    </a:p>
                  </a:txBody>
                  <a:tcPr/>
                </a:tc>
                <a:tc>
                  <a:txBody>
                    <a:bodyPr/>
                    <a:lstStyle/>
                    <a:p>
                      <a:r>
                        <a:rPr lang="en-US">
                          <a:highlight>
                            <a:srgbClr val="FFFF00"/>
                          </a:highlight>
                        </a:rPr>
                        <a:t>between 50 and 99</a:t>
                      </a:r>
                    </a:p>
                  </a:txBody>
                  <a:tcPr/>
                </a:tc>
                <a:tc>
                  <a:txBody>
                    <a:bodyPr/>
                    <a:lstStyle/>
                    <a:p>
                      <a:r>
                        <a:rPr lang="en-US">
                          <a:highlight>
                            <a:srgbClr val="FF0000"/>
                          </a:highlight>
                        </a:rPr>
                        <a:t>100 or more</a:t>
                      </a:r>
                    </a:p>
                  </a:txBody>
                  <a:tcPr/>
                </a:tc>
                <a:extLst>
                  <a:ext uri="{0D108BD9-81ED-4DB2-BD59-A6C34878D82A}">
                    <a16:rowId xmlns:a16="http://schemas.microsoft.com/office/drawing/2014/main" val="271723012"/>
                  </a:ext>
                </a:extLst>
              </a:tr>
              <a:tr h="370840">
                <a:tc>
                  <a:txBody>
                    <a:bodyPr/>
                    <a:lstStyle/>
                    <a:p>
                      <a:r>
                        <a:rPr lang="en-US">
                          <a:solidFill>
                            <a:srgbClr val="0000FF"/>
                          </a:solidFill>
                        </a:rPr>
                        <a:t>Test positivity rate over the last 7 days</a:t>
                      </a:r>
                      <a:endParaRPr lang="en-US" dirty="0">
                        <a:solidFill>
                          <a:srgbClr val="0000FF"/>
                        </a:solidFill>
                      </a:endParaRPr>
                    </a:p>
                  </a:txBody>
                  <a:tcPr/>
                </a:tc>
                <a:tc>
                  <a:txBody>
                    <a:bodyPr/>
                    <a:lstStyle/>
                    <a:p>
                      <a:r>
                        <a:rPr lang="en-US">
                          <a:highlight>
                            <a:srgbClr val="00FF00"/>
                          </a:highlight>
                        </a:rPr>
                        <a:t>Less than 5%</a:t>
                      </a:r>
                      <a:endParaRPr lang="en-US" dirty="0">
                        <a:highlight>
                          <a:srgbClr val="00FF00"/>
                        </a:highlight>
                      </a:endParaRPr>
                    </a:p>
                  </a:txBody>
                  <a:tcPr/>
                </a:tc>
                <a:tc>
                  <a:txBody>
                    <a:bodyPr/>
                    <a:lstStyle/>
                    <a:p>
                      <a:r>
                        <a:rPr lang="en-US" dirty="0">
                          <a:highlight>
                            <a:srgbClr val="FFFF00"/>
                          </a:highlight>
                        </a:rPr>
                        <a:t>between 5% and </a:t>
                      </a:r>
                      <a:r>
                        <a:rPr lang="en-US">
                          <a:highlight>
                            <a:srgbClr val="FFFF00"/>
                          </a:highlight>
                        </a:rPr>
                        <a:t>9.99%</a:t>
                      </a:r>
                    </a:p>
                  </a:txBody>
                  <a:tcPr/>
                </a:tc>
                <a:tc>
                  <a:txBody>
                    <a:bodyPr/>
                    <a:lstStyle/>
                    <a:p>
                      <a:r>
                        <a:rPr lang="en-US">
                          <a:highlight>
                            <a:srgbClr val="FF0000"/>
                          </a:highlight>
                        </a:rPr>
                        <a:t>10% or more</a:t>
                      </a:r>
                    </a:p>
                  </a:txBody>
                  <a:tcPr/>
                </a:tc>
                <a:extLst>
                  <a:ext uri="{0D108BD9-81ED-4DB2-BD59-A6C34878D82A}">
                    <a16:rowId xmlns:a16="http://schemas.microsoft.com/office/drawing/2014/main" val="1987818762"/>
                  </a:ext>
                </a:extLst>
              </a:tr>
            </a:tbl>
          </a:graphicData>
        </a:graphic>
      </p:graphicFrame>
      <p:sp>
        <p:nvSpPr>
          <p:cNvPr id="5" name="TextBox 4">
            <a:extLst>
              <a:ext uri="{FF2B5EF4-FFF2-40B4-BE49-F238E27FC236}">
                <a16:creationId xmlns:a16="http://schemas.microsoft.com/office/drawing/2014/main" id="{32237FAE-9124-41CF-A2F0-C67D7165B84F}"/>
              </a:ext>
            </a:extLst>
          </p:cNvPr>
          <p:cNvSpPr txBox="1"/>
          <p:nvPr/>
        </p:nvSpPr>
        <p:spPr>
          <a:xfrm>
            <a:off x="841829" y="4397828"/>
            <a:ext cx="10508342" cy="1835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*If the two indicators suggest different levels, the actions corresponding to the higher level will be chosen.</a:t>
            </a:r>
            <a:endParaRPr lang="en-US" dirty="0">
              <a:cs typeface="Calibri" panose="020F0502020204030204"/>
            </a:endParaRPr>
          </a:p>
          <a:p>
            <a:endParaRPr lang="en-US" dirty="0">
              <a:cs typeface="Calibri" panose="020F0502020204030204"/>
            </a:endParaRPr>
          </a:p>
          <a:p>
            <a:pPr>
              <a:lnSpc>
                <a:spcPct val="130000"/>
              </a:lnSpc>
              <a:spcBef>
                <a:spcPts val="1000"/>
              </a:spcBef>
            </a:pPr>
            <a:r>
              <a:rPr lang="en-US" b="1">
                <a:latin typeface="Times New Roman"/>
                <a:cs typeface="Times New Roman"/>
              </a:rPr>
              <a:t>County Level</a:t>
            </a:r>
            <a:r>
              <a:rPr lang="en-US">
                <a:latin typeface="Times New Roman"/>
                <a:cs typeface="Times New Roman"/>
              </a:rPr>
              <a:t> – SAU 21 schools will align with Rockingham County for Level of Community Transmission.</a:t>
            </a:r>
            <a:endParaRPr lang="en-US">
              <a:ea typeface="+mn-lt"/>
              <a:cs typeface="+mn-lt"/>
            </a:endParaRPr>
          </a:p>
          <a:p>
            <a:pPr marL="742950" lvl="1" indent="-285750">
              <a:lnSpc>
                <a:spcPct val="130000"/>
              </a:lnSpc>
              <a:spcBef>
                <a:spcPts val="500"/>
              </a:spcBef>
              <a:buFont typeface="Arial"/>
              <a:buChar char="•"/>
            </a:pPr>
            <a:r>
              <a:rPr lang="en-US" dirty="0">
                <a:cs typeface="Calibri" panose="020F0502020204030204"/>
                <a:hlinkClick r:id="rId2"/>
              </a:rPr>
              <a:t>https://www.covid19.nh.gov/dashboard/map</a:t>
            </a:r>
            <a:endParaRPr lang="en-US">
              <a:ea typeface="+mn-lt"/>
              <a:cs typeface="+mn-lt"/>
            </a:endParaRPr>
          </a:p>
          <a:p>
            <a:endParaRPr lang="en-US" dirty="0">
              <a:cs typeface="Calibri" panose="020F0502020204030204"/>
            </a:endParaRPr>
          </a:p>
        </p:txBody>
      </p:sp>
    </p:spTree>
    <p:extLst>
      <p:ext uri="{BB962C8B-B14F-4D97-AF65-F5344CB8AC3E}">
        <p14:creationId xmlns:p14="http://schemas.microsoft.com/office/powerpoint/2010/main" val="325214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1936188"/>
              </p:ext>
            </p:extLst>
          </p:nvPr>
        </p:nvGraphicFramePr>
        <p:xfrm>
          <a:off x="870438" y="142248"/>
          <a:ext cx="10694999" cy="6512755"/>
        </p:xfrm>
        <a:graphic>
          <a:graphicData uri="http://schemas.openxmlformats.org/drawingml/2006/table">
            <a:tbl>
              <a:tblPr firstRow="1" firstCol="1" bandRow="1"/>
              <a:tblGrid>
                <a:gridCol w="1895192">
                  <a:extLst>
                    <a:ext uri="{9D8B030D-6E8A-4147-A177-3AD203B41FA5}">
                      <a16:colId xmlns:a16="http://schemas.microsoft.com/office/drawing/2014/main" val="3324004379"/>
                    </a:ext>
                  </a:extLst>
                </a:gridCol>
                <a:gridCol w="2114967">
                  <a:extLst>
                    <a:ext uri="{9D8B030D-6E8A-4147-A177-3AD203B41FA5}">
                      <a16:colId xmlns:a16="http://schemas.microsoft.com/office/drawing/2014/main" val="965384858"/>
                    </a:ext>
                  </a:extLst>
                </a:gridCol>
                <a:gridCol w="2336435">
                  <a:extLst>
                    <a:ext uri="{9D8B030D-6E8A-4147-A177-3AD203B41FA5}">
                      <a16:colId xmlns:a16="http://schemas.microsoft.com/office/drawing/2014/main" val="1813350214"/>
                    </a:ext>
                  </a:extLst>
                </a:gridCol>
                <a:gridCol w="4348405">
                  <a:extLst>
                    <a:ext uri="{9D8B030D-6E8A-4147-A177-3AD203B41FA5}">
                      <a16:colId xmlns:a16="http://schemas.microsoft.com/office/drawing/2014/main" val="2638419030"/>
                    </a:ext>
                  </a:extLst>
                </a:gridCol>
              </a:tblGrid>
              <a:tr h="560923">
                <a:tc gridSpan="4">
                  <a:txBody>
                    <a:bodyPr/>
                    <a:lstStyle/>
                    <a:p>
                      <a:pPr marL="0" marR="0" algn="ctr">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Mitigation Responses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Levels are Based on CDC Indicators &amp; Thresholds for Community Transmission of COVID-19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tcPr>
                </a:tc>
                <a:tc hMerge="1">
                  <a:txBody>
                    <a:bodyPr/>
                    <a:lstStyle/>
                    <a:p>
                      <a:endParaRPr 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4180835684"/>
                  </a:ext>
                </a:extLst>
              </a:tr>
              <a:tr h="190502">
                <a:tc>
                  <a:txBody>
                    <a:bodyPr/>
                    <a:lstStyle/>
                    <a:p>
                      <a:pPr marL="0" marR="0" lvl="0" algn="ctr">
                        <a:lnSpc>
                          <a:spcPct val="107000"/>
                        </a:lnSpc>
                        <a:spcBef>
                          <a:spcPts val="0"/>
                        </a:spcBef>
                        <a:spcAft>
                          <a:spcPts val="0"/>
                        </a:spcAft>
                        <a:buNone/>
                      </a:pPr>
                      <a:r>
                        <a:rPr lang="en-US" sz="1200" b="1" dirty="0">
                          <a:effectLst/>
                          <a:latin typeface="Times New Roman"/>
                          <a:ea typeface="Calibri" panose="020F0502020204030204" pitchFamily="34" charset="0"/>
                          <a:cs typeface="Times New Roman"/>
                        </a:rPr>
                        <a:t> STRATEGY</a:t>
                      </a:r>
                      <a:endParaRPr lang="en-US" sz="1100" b="1">
                        <a:effectLst/>
                        <a:latin typeface="Times New Roman"/>
                        <a:ea typeface="Calibri" panose="020F0502020204030204" pitchFamily="34" charset="0"/>
                        <a:cs typeface="Times New Roman"/>
                      </a:endParaRPr>
                    </a:p>
                  </a:txBody>
                  <a:tcPr marL="52165" marR="52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lvl="0" algn="ctr">
                        <a:lnSpc>
                          <a:spcPct val="107000"/>
                        </a:lnSpc>
                        <a:spcBef>
                          <a:spcPts val="0"/>
                        </a:spcBef>
                        <a:spcAft>
                          <a:spcPts val="0"/>
                        </a:spcAft>
                        <a:buNone/>
                      </a:pPr>
                      <a:r>
                        <a:rPr lang="en-US" sz="1200" b="1" dirty="0">
                          <a:effectLst/>
                          <a:latin typeface="Times New Roman"/>
                          <a:cs typeface="Times New Roman"/>
                        </a:rPr>
                        <a:t>GREEN</a:t>
                      </a:r>
                      <a:endParaRPr lang="en-US" dirty="0"/>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lvl="0" algn="ctr">
                        <a:lnSpc>
                          <a:spcPct val="107000"/>
                        </a:lnSpc>
                        <a:spcBef>
                          <a:spcPts val="0"/>
                        </a:spcBef>
                        <a:spcAft>
                          <a:spcPts val="0"/>
                        </a:spcAft>
                        <a:buNone/>
                      </a:pPr>
                      <a:r>
                        <a:rPr lang="en-US" sz="1200" b="1" dirty="0">
                          <a:effectLst/>
                          <a:latin typeface="Times New Roman"/>
                          <a:ea typeface="Calibri" panose="020F0502020204030204" pitchFamily="34" charset="0"/>
                          <a:cs typeface="Times New Roman"/>
                        </a:rPr>
                        <a:t>YELLOW</a:t>
                      </a:r>
                      <a:endParaRPr lang="en-US" sz="1100">
                        <a:effectLst/>
                        <a:latin typeface="Calibri"/>
                        <a:ea typeface="Calibri" panose="020F0502020204030204" pitchFamily="34" charset="0"/>
                        <a:cs typeface="Times New Roman"/>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00"/>
                    </a:solidFill>
                  </a:tcPr>
                </a:tc>
                <a:tc>
                  <a:txBody>
                    <a:bodyPr/>
                    <a:lstStyle/>
                    <a:p>
                      <a:pPr marL="0" marR="0" lvl="0" algn="ctr">
                        <a:lnSpc>
                          <a:spcPct val="107000"/>
                        </a:lnSpc>
                        <a:spcBef>
                          <a:spcPts val="0"/>
                        </a:spcBef>
                        <a:spcAft>
                          <a:spcPts val="0"/>
                        </a:spcAft>
                        <a:buNone/>
                      </a:pPr>
                      <a:r>
                        <a:rPr lang="en-US" sz="1200" b="1" dirty="0">
                          <a:effectLst/>
                          <a:latin typeface="Times New Roman"/>
                          <a:cs typeface="Times New Roman"/>
                        </a:rPr>
                        <a:t>RED</a:t>
                      </a: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528170863"/>
                  </a:ext>
                </a:extLst>
              </a:tr>
              <a:tr h="550339">
                <a:tc>
                  <a:txBody>
                    <a:bodyPr/>
                    <a:lstStyle/>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Mask Bus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gridSpan="3">
                  <a:txBody>
                    <a:bodyPr/>
                    <a:lstStyle/>
                    <a:p>
                      <a:pPr marL="0" marR="0" algn="ctr">
                        <a:lnSpc>
                          <a:spcPct val="107000"/>
                        </a:lnSpc>
                        <a:spcBef>
                          <a:spcPts val="0"/>
                        </a:spcBef>
                        <a:spcAft>
                          <a:spcPts val="0"/>
                        </a:spcAft>
                      </a:pPr>
                      <a:endParaRPr lang="en-US" sz="12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algn="ctr">
                        <a:lnSpc>
                          <a:spcPct val="107000"/>
                        </a:lnSpc>
                        <a:spcBef>
                          <a:spcPts val="0"/>
                        </a:spcBef>
                        <a:spcAft>
                          <a:spcPts val="0"/>
                        </a:spcAft>
                        <a:buNone/>
                      </a:pPr>
                      <a:r>
                        <a:rPr lang="en-US" sz="1200" b="0" dirty="0">
                          <a:effectLst/>
                          <a:latin typeface="Times New Roman"/>
                          <a:cs typeface="Times New Roman"/>
                        </a:rPr>
                        <a:t>REQUIRED</a:t>
                      </a:r>
                      <a:endParaRPr lang="en-US" dirty="0"/>
                    </a:p>
                    <a:p>
                      <a:pPr marL="0" marR="0" algn="ctr">
                        <a:lnSpc>
                          <a:spcPct val="107000"/>
                        </a:lnSpc>
                        <a:spcBef>
                          <a:spcPts val="0"/>
                        </a:spcBef>
                        <a:spcAft>
                          <a:spcPts val="0"/>
                        </a:spcAft>
                      </a:pP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defTabSz="914400">
                        <a:tabLst/>
                        <a:defRPr/>
                      </a:pPr>
                      <a:endParaRPr lang="en-US"/>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2696286"/>
                  </a:ext>
                </a:extLst>
              </a:tr>
              <a:tr h="571506">
                <a:tc>
                  <a:txBody>
                    <a:bodyPr/>
                    <a:lstStyle/>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Mask Indoors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gridSpan="2">
                  <a:txBody>
                    <a:bodyPr/>
                    <a:lstStyle/>
                    <a:p>
                      <a:pPr marL="0" marR="0" algn="ctr">
                        <a:lnSpc>
                          <a:spcPct val="107000"/>
                        </a:lnSpc>
                        <a:spcBef>
                          <a:spcPts val="0"/>
                        </a:spcBef>
                        <a:spcAft>
                          <a:spcPts val="0"/>
                        </a:spcAft>
                      </a:pPr>
                      <a:endParaRPr lang="en-US" sz="12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algn="ctr">
                        <a:lnSpc>
                          <a:spcPct val="107000"/>
                        </a:lnSpc>
                        <a:spcBef>
                          <a:spcPts val="0"/>
                        </a:spcBef>
                        <a:spcAft>
                          <a:spcPts val="0"/>
                        </a:spcAft>
                        <a:buNone/>
                      </a:pPr>
                      <a:r>
                        <a:rPr lang="en-US" sz="1200" b="0" dirty="0">
                          <a:effectLst/>
                          <a:latin typeface="Times New Roman"/>
                          <a:cs typeface="Times New Roman"/>
                        </a:rPr>
                        <a:t>RECOMMENDED</a:t>
                      </a:r>
                    </a:p>
                    <a:p>
                      <a:pPr marL="0" marR="0" lvl="0" algn="ctr">
                        <a:lnSpc>
                          <a:spcPct val="107000"/>
                        </a:lnSpc>
                        <a:spcBef>
                          <a:spcPts val="0"/>
                        </a:spcBef>
                        <a:spcAft>
                          <a:spcPts val="0"/>
                        </a:spcAft>
                        <a:buNone/>
                      </a:pPr>
                      <a:endParaRPr lang="en-US" sz="1200" b="0" dirty="0">
                        <a:effectLst/>
                        <a:latin typeface="Times New Roman"/>
                        <a:cs typeface="Times New Roman"/>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defTabSz="914400">
                        <a:tabLst/>
                        <a:defRPr/>
                      </a:pPr>
                      <a:endParaRPr kumimoji="0" lang="en-US" sz="1200" b="0" i="0" u="none" strike="noStrike" kern="1200" cap="none" spc="0" normalizeH="0" baseline="0" noProof="0">
                        <a:ln>
                          <a:noFill/>
                        </a:ln>
                        <a:effectLst/>
                        <a:highlight>
                          <a:srgbClr val="FFFF00"/>
                        </a:highlight>
                        <a:uLnTx/>
                        <a:uFillTx/>
                        <a:latin typeface="Times New Roman"/>
                        <a:ea typeface="Calibri" panose="020F0502020204030204" pitchFamily="34" charset="0"/>
                        <a:cs typeface="Times New Roman"/>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algn="ctr">
                        <a:lnSpc>
                          <a:spcPct val="107000"/>
                        </a:lnSpc>
                        <a:spcBef>
                          <a:spcPts val="0"/>
                        </a:spcBef>
                        <a:spcAft>
                          <a:spcPts val="0"/>
                        </a:spcAft>
                        <a:buNone/>
                      </a:pPr>
                      <a:r>
                        <a:rPr lang="en-US" sz="1200" b="0" dirty="0">
                          <a:effectLst/>
                          <a:latin typeface="Times New Roman"/>
                          <a:ea typeface="Calibri" panose="020F0502020204030204" pitchFamily="34" charset="0"/>
                          <a:cs typeface="Times New Roman"/>
                        </a:rPr>
                        <a:t>REQUIRED</a:t>
                      </a: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6678704"/>
                  </a:ext>
                </a:extLst>
              </a:tr>
              <a:tr h="550339">
                <a:tc>
                  <a:txBody>
                    <a:bodyPr/>
                    <a:lstStyle/>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Mask Outdoors</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NO</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defTabSz="914400">
                        <a:tabLst/>
                        <a:defRPr/>
                      </a:pPr>
                      <a:endParaRPr kumimoji="0" lang="en-US"/>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0419751"/>
                  </a:ext>
                </a:extLst>
              </a:tr>
              <a:tr h="571506">
                <a:tc>
                  <a:txBody>
                    <a:bodyPr/>
                    <a:lstStyle/>
                    <a:p>
                      <a:pPr marL="0" marR="0" algn="ctr">
                        <a:lnSpc>
                          <a:spcPct val="107000"/>
                        </a:lnSpc>
                        <a:spcBef>
                          <a:spcPts val="0"/>
                        </a:spcBef>
                        <a:spcAft>
                          <a:spcPts val="0"/>
                        </a:spcAft>
                      </a:pPr>
                      <a:r>
                        <a:rPr lang="en-US" sz="1200" b="1" dirty="0">
                          <a:effectLst/>
                          <a:latin typeface="Times New Roman"/>
                          <a:ea typeface="Calibri" panose="020F0502020204030204" pitchFamily="34" charset="0"/>
                          <a:cs typeface="Times New Roman"/>
                        </a:rPr>
                        <a:t>Physical Distance Indoors*</a:t>
                      </a:r>
                      <a:endParaRPr lang="en-US" sz="1100" b="1" dirty="0">
                        <a:effectLst/>
                        <a:latin typeface="Calibri"/>
                        <a:ea typeface="Calibri" panose="020F0502020204030204" pitchFamily="34" charset="0"/>
                        <a:cs typeface="Times New Roman" panose="02020603050405020304" pitchFamily="18" charset="0"/>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ctr" rtl="0" eaLnBrk="1" fontAlgn="auto" latinLnBrk="0" hangingPunct="1">
                        <a:lnSpc>
                          <a:spcPct val="107000"/>
                        </a:lnSpc>
                        <a:spcBef>
                          <a:spcPts val="0"/>
                        </a:spcBef>
                        <a:spcAft>
                          <a:spcPts val="0"/>
                        </a:spcAft>
                        <a:buClrTx/>
                        <a:buSzTx/>
                        <a:buFontTx/>
                        <a:buNone/>
                      </a:pPr>
                      <a:r>
                        <a:rPr kumimoji="0" lang="en-US" sz="1200" b="0" i="0" u="none" strike="noStrike" kern="1200" cap="none" spc="0" normalizeH="0" baseline="0" noProof="0" dirty="0">
                          <a:ln>
                            <a:noFill/>
                          </a:ln>
                          <a:effectLst/>
                          <a:uLnTx/>
                          <a:uFillTx/>
                          <a:latin typeface="Times New Roman"/>
                          <a:ea typeface="Calibri" panose="020F0502020204030204" pitchFamily="34" charset="0"/>
                          <a:cs typeface="Times New Roman"/>
                        </a:rPr>
                        <a:t> </a:t>
                      </a:r>
                      <a:r>
                        <a:rPr lang="en-US" sz="1200" b="0" i="0" u="none" strike="noStrike" kern="1200" cap="none" spc="0" normalizeH="0" baseline="0" noProof="0" dirty="0">
                          <a:ln>
                            <a:noFill/>
                          </a:ln>
                          <a:effectLst/>
                          <a:uLnTx/>
                          <a:uFillTx/>
                          <a:latin typeface="Times New Roman"/>
                          <a:ea typeface="Calibri" panose="020F0502020204030204" pitchFamily="34" charset="0"/>
                          <a:cs typeface="Times New Roman"/>
                        </a:rPr>
                        <a:t>3' minimum</a:t>
                      </a:r>
                      <a:endParaRPr kumimoji="0" lang="en-US" sz="1200" b="0" i="0" u="none" strike="noStrike" kern="1200" cap="none" spc="0" normalizeH="0" baseline="0" noProof="0" dirty="0">
                        <a:ln>
                          <a:noFill/>
                        </a:ln>
                        <a:effectLst/>
                        <a:uLnTx/>
                        <a:uFillTx/>
                        <a:latin typeface="Times New Roman"/>
                        <a:ea typeface="Calibri" panose="020F0502020204030204" pitchFamily="34" charset="0"/>
                        <a:cs typeface="Times New Roman"/>
                      </a:endParaRPr>
                    </a:p>
                    <a:p>
                      <a:pPr marL="0" marR="0" lvl="0" algn="ctr">
                        <a:lnSpc>
                          <a:spcPct val="107000"/>
                        </a:lnSpc>
                        <a:spcBef>
                          <a:spcPts val="0"/>
                        </a:spcBef>
                        <a:spcAft>
                          <a:spcPts val="0"/>
                        </a:spcAft>
                        <a:buNone/>
                      </a:pPr>
                      <a:endParaRPr lang="en-US" sz="1200" b="0" baseline="0">
                        <a:effectLst/>
                        <a:highlight>
                          <a:srgbClr val="FFFF00"/>
                        </a:highlight>
                        <a:latin typeface="Times New Roman"/>
                        <a:ea typeface="Calibri" panose="020F0502020204030204" pitchFamily="34" charset="0"/>
                        <a:cs typeface="Times New Roman"/>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lgn="ctr">
                        <a:lnSpc>
                          <a:spcPct val="107000"/>
                        </a:lnSpc>
                        <a:spcBef>
                          <a:spcPts val="0"/>
                        </a:spcBef>
                        <a:spcAft>
                          <a:spcPts val="0"/>
                        </a:spcAft>
                        <a:buNone/>
                      </a:pPr>
                      <a:r>
                        <a:rPr lang="en-US" sz="1200" b="0" dirty="0">
                          <a:effectLst/>
                          <a:latin typeface="Times New Roman"/>
                          <a:ea typeface="Calibri" panose="020F0502020204030204" pitchFamily="34" charset="0"/>
                          <a:cs typeface="Times New Roman"/>
                        </a:rPr>
                        <a:t>Maximize spacing to 6' where possible; maintain minimum of 3'</a:t>
                      </a: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149782"/>
                  </a:ext>
                </a:extLst>
              </a:tr>
              <a:tr h="275170">
                <a:tc>
                  <a:txBody>
                    <a:bodyPr/>
                    <a:lstStyle/>
                    <a:p>
                      <a:pPr marL="0" lvl="0" algn="ctr">
                        <a:lnSpc>
                          <a:spcPct val="107000"/>
                        </a:lnSpc>
                        <a:spcBef>
                          <a:spcPts val="0"/>
                        </a:spcBef>
                        <a:spcAft>
                          <a:spcPts val="0"/>
                        </a:spcAft>
                        <a:buNone/>
                      </a:pPr>
                      <a:r>
                        <a:rPr lang="en-US" sz="1200" b="1" dirty="0">
                          <a:effectLst/>
                          <a:latin typeface="Times New Roman"/>
                          <a:ea typeface="Calibri" panose="020F0502020204030204" pitchFamily="34" charset="0"/>
                          <a:cs typeface="Times New Roman"/>
                        </a:rPr>
                        <a:t>Class </a:t>
                      </a:r>
                      <a:r>
                        <a:rPr lang="en-US" sz="1200" b="1" dirty="0" err="1">
                          <a:effectLst/>
                          <a:latin typeface="Times New Roman"/>
                          <a:ea typeface="Calibri" panose="020F0502020204030204" pitchFamily="34" charset="0"/>
                          <a:cs typeface="Times New Roman"/>
                        </a:rPr>
                        <a:t>Cohorting</a:t>
                      </a:r>
                    </a:p>
                  </a:txBody>
                  <a:tcPr marL="52164" marR="52164" marT="0" marB="0">
                    <a:lnL w="12700">
                      <a:solidFill>
                        <a:srgbClr val="000000"/>
                      </a:solidFill>
                    </a:lnL>
                    <a:lnR w="12700">
                      <a:solidFill>
                        <a:srgbClr val="000000"/>
                      </a:solidFill>
                    </a:lnR>
                    <a:lnT w="12700">
                      <a:solidFill>
                        <a:srgbClr val="000000"/>
                      </a:solidFill>
                    </a:lnT>
                    <a:lnB w="12700">
                      <a:solidFill>
                        <a:srgbClr val="000000"/>
                      </a:solidFill>
                    </a:lnB>
                    <a:solidFill>
                      <a:srgbClr val="BDD6EE"/>
                    </a:solidFill>
                  </a:tcPr>
                </a:tc>
                <a:tc gridSpan="2">
                  <a:txBody>
                    <a:bodyPr/>
                    <a:lstStyle/>
                    <a:p>
                      <a:pPr marL="0" lvl="0" algn="ctr">
                        <a:lnSpc>
                          <a:spcPct val="107000"/>
                        </a:lnSpc>
                        <a:spcBef>
                          <a:spcPts val="0"/>
                        </a:spcBef>
                        <a:spcAft>
                          <a:spcPts val="0"/>
                        </a:spcAft>
                        <a:buNone/>
                      </a:pPr>
                      <a:r>
                        <a:rPr lang="en-US" sz="1200" b="0" baseline="0" dirty="0">
                          <a:effectLst/>
                          <a:latin typeface="Times New Roman"/>
                          <a:cs typeface="Times New Roman"/>
                        </a:rPr>
                        <a:t>NO</a:t>
                      </a:r>
                    </a:p>
                  </a:txBody>
                  <a:tcPr marL="52164" marR="52164" marT="0" marB="0">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en-US"/>
                    </a:p>
                  </a:txBody>
                  <a:tcPr/>
                </a:tc>
                <a:tc>
                  <a:txBody>
                    <a:bodyPr/>
                    <a:lstStyle/>
                    <a:p>
                      <a:pPr marL="0" lvl="0" algn="ctr">
                        <a:lnSpc>
                          <a:spcPct val="107000"/>
                        </a:lnSpc>
                        <a:spcBef>
                          <a:spcPts val="0"/>
                        </a:spcBef>
                        <a:spcAft>
                          <a:spcPts val="0"/>
                        </a:spcAft>
                        <a:buNone/>
                      </a:pPr>
                      <a:r>
                        <a:rPr lang="en-US" sz="1200" b="0" dirty="0">
                          <a:effectLst/>
                          <a:latin typeface="Times New Roman"/>
                          <a:ea typeface="Calibri" panose="020F0502020204030204" pitchFamily="34" charset="0"/>
                          <a:cs typeface="Times New Roman"/>
                        </a:rPr>
                        <a:t>YES</a:t>
                      </a:r>
                    </a:p>
                  </a:txBody>
                  <a:tcPr marL="52164" marR="52164" marT="0" marB="0">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3782900442"/>
                  </a:ext>
                </a:extLst>
              </a:tr>
              <a:tr h="571506">
                <a:tc>
                  <a:txBody>
                    <a:bodyPr/>
                    <a:lstStyle/>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Cleaning</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gridSpan="3">
                  <a:txBody>
                    <a:bodyPr/>
                    <a:lstStyle/>
                    <a:p>
                      <a:pPr marL="0" marR="0" algn="ctr">
                        <a:lnSpc>
                          <a:spcPct val="107000"/>
                        </a:lnSpc>
                        <a:spcBef>
                          <a:spcPts val="0"/>
                        </a:spcBef>
                        <a:spcAft>
                          <a:spcPts val="0"/>
                        </a:spcAft>
                      </a:pPr>
                      <a:endParaRPr lang="en-US" sz="12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0" dirty="0">
                          <a:effectLst/>
                          <a:latin typeface="Times New Roman"/>
                          <a:ea typeface="Calibri" panose="020F0502020204030204" pitchFamily="34" charset="0"/>
                          <a:cs typeface="Times New Roman"/>
                        </a:rPr>
                        <a:t>YES</a:t>
                      </a:r>
                    </a:p>
                    <a:p>
                      <a:pPr marL="0" marR="0" lvl="0" algn="ctr">
                        <a:lnSpc>
                          <a:spcPct val="107000"/>
                        </a:lnSpc>
                        <a:spcBef>
                          <a:spcPts val="0"/>
                        </a:spcBef>
                        <a:spcAft>
                          <a:spcPts val="0"/>
                        </a:spcAft>
                        <a:buNone/>
                      </a:pPr>
                      <a:endParaRPr lang="en-US" sz="1200" b="0" dirty="0">
                        <a:effectLst/>
                        <a:latin typeface="Times New Roman"/>
                        <a:ea typeface="Calibri" panose="020F0502020204030204" pitchFamily="34" charset="0"/>
                        <a:cs typeface="Times New Roman"/>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6650150"/>
                  </a:ext>
                </a:extLst>
              </a:tr>
              <a:tr h="571506">
                <a:tc>
                  <a:txBody>
                    <a:bodyPr/>
                    <a:lstStyle/>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Handwashing</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gridSpan="3">
                  <a:txBody>
                    <a:bodyPr/>
                    <a:lstStyle/>
                    <a:p>
                      <a:pPr marL="0" marR="0" algn="ctr">
                        <a:lnSpc>
                          <a:spcPct val="107000"/>
                        </a:lnSpc>
                        <a:spcBef>
                          <a:spcPts val="0"/>
                        </a:spcBef>
                        <a:spcAft>
                          <a:spcPts val="0"/>
                        </a:spcAft>
                      </a:pPr>
                      <a:endParaRPr lang="en-US" sz="12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0" dirty="0">
                          <a:effectLst/>
                          <a:latin typeface="Times New Roman"/>
                          <a:ea typeface="Calibri" panose="020F0502020204030204" pitchFamily="34" charset="0"/>
                          <a:cs typeface="Times New Roman"/>
                        </a:rPr>
                        <a:t>YES**</a:t>
                      </a:r>
                    </a:p>
                    <a:p>
                      <a:pPr marL="0" marR="0" lvl="0" algn="ctr">
                        <a:lnSpc>
                          <a:spcPct val="107000"/>
                        </a:lnSpc>
                        <a:spcBef>
                          <a:spcPts val="0"/>
                        </a:spcBef>
                        <a:spcAft>
                          <a:spcPts val="0"/>
                        </a:spcAft>
                        <a:buNone/>
                      </a:pPr>
                      <a:endParaRPr lang="en-US" sz="1200" b="0" dirty="0">
                        <a:effectLst/>
                        <a:latin typeface="Times New Roman"/>
                        <a:ea typeface="Calibri" panose="020F0502020204030204" pitchFamily="34" charset="0"/>
                        <a:cs typeface="Times New Roman"/>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2360321"/>
                  </a:ext>
                </a:extLst>
              </a:tr>
              <a:tr h="232835">
                <a:tc>
                  <a:txBody>
                    <a:bodyPr/>
                    <a:lstStyle/>
                    <a:p>
                      <a:pPr marL="0" marR="0" lvl="0" algn="ctr">
                        <a:lnSpc>
                          <a:spcPct val="107000"/>
                        </a:lnSpc>
                        <a:spcBef>
                          <a:spcPts val="0"/>
                        </a:spcBef>
                        <a:spcAft>
                          <a:spcPts val="0"/>
                        </a:spcAft>
                        <a:buNone/>
                      </a:pPr>
                      <a:r>
                        <a:rPr lang="en-US" sz="1200" b="1" dirty="0">
                          <a:effectLst/>
                          <a:latin typeface="Times New Roman"/>
                          <a:ea typeface="Calibri" panose="020F0502020204030204" pitchFamily="34" charset="0"/>
                          <a:cs typeface="Times New Roman"/>
                        </a:rPr>
                        <a:t>Respiratory Hygiene</a:t>
                      </a:r>
                      <a:endParaRPr lang="en-US" sz="1100" b="1">
                        <a:effectLst/>
                        <a:latin typeface="Calibri"/>
                        <a:ea typeface="Calibri" panose="020F0502020204030204" pitchFamily="34" charset="0"/>
                        <a:cs typeface="Times New Roman"/>
                      </a:endParaRPr>
                    </a:p>
                  </a:txBody>
                  <a:tcPr marL="52164" marR="52164" marT="0" marB="0">
                    <a:lnL w="12700">
                      <a:solidFill>
                        <a:srgbClr val="000000"/>
                      </a:solidFill>
                    </a:lnL>
                    <a:lnR w="12700">
                      <a:solidFill>
                        <a:srgbClr val="000000"/>
                      </a:solidFill>
                    </a:lnR>
                    <a:lnT w="12700">
                      <a:solidFill>
                        <a:srgbClr val="000000"/>
                      </a:solidFill>
                    </a:lnT>
                    <a:lnB w="12700">
                      <a:solidFill>
                        <a:srgbClr val="000000"/>
                      </a:solidFill>
                    </a:lnB>
                    <a:solidFill>
                      <a:srgbClr val="BDD6EE"/>
                    </a:solidFill>
                  </a:tcPr>
                </a:tc>
                <a:tc gridSpan="3">
                  <a:txBody>
                    <a:bodyPr/>
                    <a:lstStyle/>
                    <a:p>
                      <a:pPr marL="0" marR="0" lvl="0" algn="ctr">
                        <a:lnSpc>
                          <a:spcPct val="107000"/>
                        </a:lnSpc>
                        <a:spcBef>
                          <a:spcPts val="0"/>
                        </a:spcBef>
                        <a:spcAft>
                          <a:spcPts val="0"/>
                        </a:spcAft>
                        <a:buNone/>
                      </a:pPr>
                      <a:r>
                        <a:rPr lang="en-US" sz="1200" b="0" dirty="0">
                          <a:effectLst/>
                          <a:latin typeface="Times New Roman"/>
                          <a:ea typeface="Calibri" panose="020F0502020204030204" pitchFamily="34" charset="0"/>
                          <a:cs typeface="Times New Roman"/>
                        </a:rPr>
                        <a:t>YES</a:t>
                      </a:r>
                    </a:p>
                  </a:txBody>
                  <a:tcPr marL="52164" marR="52164" marT="0" marB="0">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tcPr>
                </a:tc>
                <a:tc hMerge="1">
                  <a:txBody>
                    <a:bodyPr/>
                    <a:lstStyle/>
                    <a:p>
                      <a:endParaRPr lang="en-US"/>
                    </a:p>
                  </a:txBody>
                  <a:tcPr marL="52164" marR="52164" marT="0" marB="0">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marL="52164" marR="52164" marT="0" marB="0">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4376728"/>
                  </a:ext>
                </a:extLst>
              </a:tr>
              <a:tr h="391587">
                <a:tc>
                  <a:txBody>
                    <a:bodyPr/>
                    <a:lstStyle/>
                    <a:p>
                      <a:pPr marL="0" marR="0" lvl="0" algn="ctr">
                        <a:lnSpc>
                          <a:spcPct val="107000"/>
                        </a:lnSpc>
                        <a:spcBef>
                          <a:spcPts val="0"/>
                        </a:spcBef>
                        <a:spcAft>
                          <a:spcPts val="0"/>
                        </a:spcAft>
                        <a:buNone/>
                      </a:pPr>
                      <a:r>
                        <a:rPr lang="en-US" sz="1200" b="1" dirty="0">
                          <a:effectLst/>
                          <a:latin typeface="Times New Roman"/>
                          <a:ea typeface="Calibri" panose="020F0502020204030204" pitchFamily="34" charset="0"/>
                          <a:cs typeface="Times New Roman"/>
                        </a:rPr>
                        <a:t>Daily Health Assessment Prior to Arrival</a:t>
                      </a:r>
                      <a:endParaRPr lang="en-US" sz="1100" b="1">
                        <a:effectLst/>
                        <a:latin typeface="Calibri"/>
                        <a:ea typeface="Calibri" panose="020F0502020204030204" pitchFamily="34" charset="0"/>
                        <a:cs typeface="Times New Roman"/>
                      </a:endParaRPr>
                    </a:p>
                  </a:txBody>
                  <a:tcPr marL="52163" marR="52163" marT="0" marB="0">
                    <a:lnL w="12700">
                      <a:solidFill>
                        <a:srgbClr val="000000"/>
                      </a:solidFill>
                    </a:lnL>
                    <a:lnR w="12700">
                      <a:solidFill>
                        <a:srgbClr val="000000"/>
                      </a:solidFill>
                    </a:lnR>
                    <a:lnT w="12700">
                      <a:solidFill>
                        <a:srgbClr val="000000"/>
                      </a:solidFill>
                    </a:lnT>
                    <a:lnB w="12700">
                      <a:solidFill>
                        <a:srgbClr val="000000"/>
                      </a:solidFill>
                    </a:lnB>
                    <a:solidFill>
                      <a:srgbClr val="BDD6EE"/>
                    </a:solidFill>
                  </a:tcPr>
                </a:tc>
                <a:tc gridSpan="3">
                  <a:txBody>
                    <a:bodyPr/>
                    <a:lstStyle/>
                    <a:p>
                      <a:pPr marL="0" marR="0" lvl="0" algn="ctr">
                        <a:lnSpc>
                          <a:spcPct val="107000"/>
                        </a:lnSpc>
                        <a:spcBef>
                          <a:spcPts val="0"/>
                        </a:spcBef>
                        <a:spcAft>
                          <a:spcPts val="0"/>
                        </a:spcAft>
                        <a:buNone/>
                      </a:pPr>
                      <a:r>
                        <a:rPr lang="en-US" sz="1200" b="0" dirty="0">
                          <a:effectLst/>
                          <a:latin typeface="Times New Roman"/>
                          <a:cs typeface="Times New Roman"/>
                        </a:rPr>
                        <a:t> </a:t>
                      </a:r>
                      <a:r>
                        <a:rPr lang="en-US" sz="1200" b="0" i="0" u="none" strike="noStrike" noProof="0" dirty="0">
                          <a:effectLst/>
                          <a:latin typeface="Times New Roman"/>
                        </a:rPr>
                        <a:t>SELF MONITOR</a:t>
                      </a:r>
                    </a:p>
                  </a:txBody>
                  <a:tcPr marL="52163" marR="52163" marT="0" marB="0">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tcPr>
                </a:tc>
                <a:tc hMerge="1">
                  <a:txBody>
                    <a:bodyPr/>
                    <a:lstStyle/>
                    <a:p>
                      <a:endParaRPr lang="en-US"/>
                    </a:p>
                  </a:txBody>
                  <a:tcPr marL="52163" marR="52163" marT="0" marB="0">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marL="52163" marR="52163" marT="0" marB="0">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9698641"/>
                  </a:ext>
                </a:extLst>
              </a:tr>
              <a:tr h="412754">
                <a:tc>
                  <a:txBody>
                    <a:bodyPr/>
                    <a:lstStyle/>
                    <a:p>
                      <a:pPr marL="0" marR="0" lvl="0" algn="ctr">
                        <a:lnSpc>
                          <a:spcPct val="107000"/>
                        </a:lnSpc>
                        <a:spcBef>
                          <a:spcPts val="0"/>
                        </a:spcBef>
                        <a:spcAft>
                          <a:spcPts val="0"/>
                        </a:spcAft>
                        <a:buNone/>
                      </a:pPr>
                      <a:r>
                        <a:rPr lang="en-US" sz="1100" b="1" dirty="0">
                          <a:effectLst/>
                          <a:latin typeface="Times New Roman"/>
                          <a:cs typeface="Times New Roman"/>
                        </a:rPr>
                        <a:t>Illness</a:t>
                      </a:r>
                      <a:endParaRPr lang="en-US"/>
                    </a:p>
                  </a:txBody>
                  <a:tcPr marL="52163" marR="52163" marT="0" marB="0">
                    <a:lnL w="12700">
                      <a:solidFill>
                        <a:srgbClr val="000000"/>
                      </a:solidFill>
                    </a:lnL>
                    <a:lnR w="12700">
                      <a:solidFill>
                        <a:srgbClr val="000000"/>
                      </a:solidFill>
                    </a:lnR>
                    <a:lnT w="12700">
                      <a:solidFill>
                        <a:srgbClr val="000000"/>
                      </a:solidFill>
                    </a:lnT>
                    <a:lnB w="12700">
                      <a:solidFill>
                        <a:srgbClr val="000000"/>
                      </a:solidFill>
                    </a:lnB>
                    <a:solidFill>
                      <a:srgbClr val="BDD6EE"/>
                    </a:solidFill>
                  </a:tcPr>
                </a:tc>
                <a:tc gridSpan="3">
                  <a:txBody>
                    <a:bodyPr/>
                    <a:lstStyle/>
                    <a:p>
                      <a:pPr marL="0" marR="0" lvl="0" algn="ctr">
                        <a:lnSpc>
                          <a:spcPct val="107000"/>
                        </a:lnSpc>
                        <a:spcBef>
                          <a:spcPts val="0"/>
                        </a:spcBef>
                        <a:spcAft>
                          <a:spcPts val="0"/>
                        </a:spcAft>
                        <a:buNone/>
                      </a:pPr>
                      <a:r>
                        <a:rPr lang="en-US" sz="1400" b="0" dirty="0">
                          <a:effectLst/>
                          <a:latin typeface="Times New Roman"/>
                          <a:cs typeface="Times New Roman"/>
                        </a:rPr>
                        <a:t>If ill,</a:t>
                      </a:r>
                      <a:r>
                        <a:rPr lang="en-US" sz="1400" b="0" baseline="0" dirty="0">
                          <a:effectLst/>
                          <a:latin typeface="Times New Roman"/>
                          <a:cs typeface="Times New Roman"/>
                        </a:rPr>
                        <a:t> stay home.</a:t>
                      </a:r>
                      <a:endParaRPr lang="en-US"/>
                    </a:p>
                  </a:txBody>
                  <a:tcPr marL="52163" marR="52163" marT="0" marB="0">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tcPr>
                </a:tc>
                <a:tc hMerge="1">
                  <a:txBody>
                    <a:bodyPr/>
                    <a:lstStyle/>
                    <a:p>
                      <a:endParaRPr lang="en-US"/>
                    </a:p>
                  </a:txBody>
                  <a:tcPr marL="52163" marR="52163" marT="0" marB="0">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marL="52163" marR="52163" marT="0" marB="0">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638525"/>
                  </a:ext>
                </a:extLst>
              </a:tr>
              <a:tr h="1016011">
                <a:tc gridSpan="4">
                  <a:txBody>
                    <a:bodyPr/>
                    <a:lstStyle/>
                    <a:p>
                      <a:pPr marL="0" marR="0" lvl="0" indent="0" algn="just" rtl="0" eaLnBrk="1" fontAlgn="auto" latinLnBrk="0" hangingPunct="1">
                        <a:lnSpc>
                          <a:spcPct val="107000"/>
                        </a:lnSpc>
                        <a:spcBef>
                          <a:spcPts val="0"/>
                        </a:spcBef>
                        <a:spcAft>
                          <a:spcPts val="0"/>
                        </a:spcAft>
                        <a:buClrTx/>
                        <a:buSzTx/>
                        <a:buFontTx/>
                        <a:buNone/>
                      </a:pPr>
                      <a:r>
                        <a:rPr lang="en-US" sz="1400" dirty="0">
                          <a:effectLst/>
                          <a:latin typeface="Times New Roman"/>
                          <a:cs typeface="Times New Roman"/>
                        </a:rPr>
                        <a:t>*The districts will maintain 3' of distance to the greatest extent possible.  </a:t>
                      </a:r>
                      <a:endParaRPr lang="en-US" sz="1400" dirty="0">
                        <a:latin typeface="Times New Roman"/>
                        <a:cs typeface="Times New Roman"/>
                      </a:endParaRPr>
                    </a:p>
                    <a:p>
                      <a:pPr marL="0" marR="0" lvl="0" indent="0" algn="just" defTabSz="914400">
                        <a:lnSpc>
                          <a:spcPct val="107000"/>
                        </a:lnSpc>
                        <a:spcBef>
                          <a:spcPts val="0"/>
                        </a:spcBef>
                        <a:spcAft>
                          <a:spcPts val="0"/>
                        </a:spcAft>
                        <a:buClrTx/>
                        <a:buSzTx/>
                        <a:buFontTx/>
                        <a:buNone/>
                        <a:tabLst/>
                        <a:defRPr/>
                      </a:pPr>
                      <a:r>
                        <a:rPr lang="en-US" sz="1400" dirty="0">
                          <a:effectLst/>
                          <a:latin typeface="Times New Roman"/>
                          <a:ea typeface="Calibri" panose="020F0502020204030204" pitchFamily="34" charset="0"/>
                          <a:cs typeface="Times New Roman"/>
                        </a:rPr>
                        <a:t>**Principals</a:t>
                      </a:r>
                      <a:r>
                        <a:rPr lang="en-US" sz="1400" baseline="0" dirty="0">
                          <a:effectLst/>
                          <a:latin typeface="Times New Roman"/>
                          <a:ea typeface="Calibri" panose="020F0502020204030204" pitchFamily="34" charset="0"/>
                          <a:cs typeface="Times New Roman"/>
                        </a:rPr>
                        <a:t> will make sure schedules are built that provide time for handwashing throughout the day; including time before/after snack and lunch.</a:t>
                      </a:r>
                      <a:endParaRPr lang="en-US" sz="1400" dirty="0">
                        <a:latin typeface="Times New Roman"/>
                        <a:cs typeface="Times New Roman"/>
                      </a:endParaRPr>
                    </a:p>
                    <a:p>
                      <a:pPr marL="0" marR="0" lvl="0" indent="0" algn="just" defTabSz="914400" rtl="0" eaLnBrk="1" fontAlgn="auto" latinLnBrk="0" hangingPunct="1">
                        <a:lnSpc>
                          <a:spcPct val="107000"/>
                        </a:lnSpc>
                        <a:spcBef>
                          <a:spcPts val="0"/>
                        </a:spcBef>
                        <a:spcAft>
                          <a:spcPts val="0"/>
                        </a:spcAft>
                        <a:buClrTx/>
                        <a:buSzTx/>
                        <a:buFontTx/>
                        <a:buNone/>
                        <a:tabLst/>
                        <a:defRPr/>
                      </a:pPr>
                      <a:endParaRPr lang="en-US" sz="200" baseline="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000" b="0" i="0" kern="1200" dirty="0">
                        <a:solidFill>
                          <a:srgbClr val="C00000"/>
                        </a:solidFill>
                        <a:effectLst/>
                        <a:latin typeface="Times New Roman"/>
                        <a:ea typeface="+mn-ea"/>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i="0" kern="1200" baseline="0" dirty="0">
                        <a:solidFill>
                          <a:srgbClr val="C00000"/>
                        </a:solidFill>
                        <a:effectLst/>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dirty="0">
                        <a:solidFill>
                          <a:srgbClr val="C00000"/>
                        </a:solidFill>
                        <a:latin typeface="Times New Roman"/>
                        <a:cs typeface="Times New Roman"/>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solidFill>
                      <a:srgbClr val="BDD6EE"/>
                    </a:solidFill>
                  </a:tcPr>
                </a:tc>
                <a:tc hMerge="1">
                  <a:txBody>
                    <a:bodyPr/>
                    <a:lstStyle/>
                    <a:p>
                      <a:pPr marL="0" marR="0" algn="ctr">
                        <a:lnSpc>
                          <a:spcPct val="107000"/>
                        </a:lnSpc>
                        <a:spcBef>
                          <a:spcPts val="0"/>
                        </a:spcBef>
                        <a:spcAft>
                          <a:spcPts val="0"/>
                        </a:spcAft>
                      </a:pP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07000"/>
                        </a:lnSpc>
                        <a:spcBef>
                          <a:spcPts val="0"/>
                        </a:spcBef>
                        <a:spcAft>
                          <a:spcPts val="0"/>
                        </a:spcAft>
                      </a:pP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07000"/>
                        </a:lnSpc>
                        <a:spcBef>
                          <a:spcPts val="0"/>
                        </a:spcBef>
                        <a:spcAft>
                          <a:spcPts val="0"/>
                        </a:spcAft>
                      </a:pP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9847924"/>
                  </a:ext>
                </a:extLst>
              </a:tr>
            </a:tbl>
          </a:graphicData>
        </a:graphic>
      </p:graphicFrame>
    </p:spTree>
    <p:extLst>
      <p:ext uri="{BB962C8B-B14F-4D97-AF65-F5344CB8AC3E}">
        <p14:creationId xmlns:p14="http://schemas.microsoft.com/office/powerpoint/2010/main" val="804224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06569514"/>
              </p:ext>
            </p:extLst>
          </p:nvPr>
        </p:nvGraphicFramePr>
        <p:xfrm>
          <a:off x="1143001" y="575039"/>
          <a:ext cx="10163903" cy="4759492"/>
        </p:xfrm>
        <a:graphic>
          <a:graphicData uri="http://schemas.openxmlformats.org/drawingml/2006/table">
            <a:tbl>
              <a:tblPr firstRow="1" firstCol="1" bandRow="1"/>
              <a:tblGrid>
                <a:gridCol w="1866474">
                  <a:extLst>
                    <a:ext uri="{9D8B030D-6E8A-4147-A177-3AD203B41FA5}">
                      <a16:colId xmlns:a16="http://schemas.microsoft.com/office/drawing/2014/main" val="3324004379"/>
                    </a:ext>
                  </a:extLst>
                </a:gridCol>
                <a:gridCol w="2063398">
                  <a:extLst>
                    <a:ext uri="{9D8B030D-6E8A-4147-A177-3AD203B41FA5}">
                      <a16:colId xmlns:a16="http://schemas.microsoft.com/office/drawing/2014/main" val="965384858"/>
                    </a:ext>
                  </a:extLst>
                </a:gridCol>
                <a:gridCol w="2122714">
                  <a:extLst>
                    <a:ext uri="{9D8B030D-6E8A-4147-A177-3AD203B41FA5}">
                      <a16:colId xmlns:a16="http://schemas.microsoft.com/office/drawing/2014/main" val="1813350214"/>
                    </a:ext>
                  </a:extLst>
                </a:gridCol>
                <a:gridCol w="4111317">
                  <a:extLst>
                    <a:ext uri="{9D8B030D-6E8A-4147-A177-3AD203B41FA5}">
                      <a16:colId xmlns:a16="http://schemas.microsoft.com/office/drawing/2014/main" val="2638419030"/>
                    </a:ext>
                  </a:extLst>
                </a:gridCol>
              </a:tblGrid>
              <a:tr h="642257">
                <a:tc gridSpan="4">
                  <a:txBody>
                    <a:bodyPr/>
                    <a:lstStyle/>
                    <a:p>
                      <a:pPr marL="0" marR="0" algn="ctr">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Mitigation Responses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Levels are Based on CDC Indicators &amp; Thresholds for Community Transmission of COVID-19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80835684"/>
                  </a:ext>
                </a:extLst>
              </a:tr>
              <a:tr h="189564">
                <a:tc>
                  <a:txBody>
                    <a:bodyPr/>
                    <a:lstStyle/>
                    <a:p>
                      <a:pPr marL="0" marR="0" lvl="0" algn="ctr">
                        <a:lnSpc>
                          <a:spcPct val="107000"/>
                        </a:lnSpc>
                        <a:spcBef>
                          <a:spcPts val="0"/>
                        </a:spcBef>
                        <a:spcAft>
                          <a:spcPts val="0"/>
                        </a:spcAft>
                        <a:buNone/>
                      </a:pPr>
                      <a:r>
                        <a:rPr lang="en-US" sz="1200" b="1" dirty="0">
                          <a:effectLst/>
                          <a:latin typeface="Times New Roman"/>
                          <a:ea typeface="Calibri" panose="020F0502020204030204" pitchFamily="34" charset="0"/>
                          <a:cs typeface="Times New Roman"/>
                        </a:rPr>
                        <a:t>V STRATEGY</a:t>
                      </a:r>
                      <a:endParaRPr lang="en-US" sz="1100" b="1" dirty="0">
                        <a:effectLst/>
                        <a:latin typeface="Times New Roman"/>
                        <a:ea typeface="Calibri" panose="020F0502020204030204" pitchFamily="34" charset="0"/>
                        <a:cs typeface="Times New Roman"/>
                      </a:endParaRPr>
                    </a:p>
                  </a:txBody>
                  <a:tcPr marL="52165" marR="521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lvl="0" algn="ctr">
                        <a:lnSpc>
                          <a:spcPct val="107000"/>
                        </a:lnSpc>
                        <a:spcBef>
                          <a:spcPts val="0"/>
                        </a:spcBef>
                        <a:spcAft>
                          <a:spcPts val="0"/>
                        </a:spcAft>
                        <a:buNone/>
                      </a:pPr>
                      <a:r>
                        <a:rPr lang="en-US" sz="1200" b="1" dirty="0">
                          <a:effectLst/>
                          <a:latin typeface="Times New Roman"/>
                          <a:cs typeface="Times New Roman"/>
                        </a:rPr>
                        <a:t>GREEN</a:t>
                      </a:r>
                      <a:endParaRPr lang="en-US" dirty="0"/>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lvl="0" algn="ctr">
                        <a:lnSpc>
                          <a:spcPct val="107000"/>
                        </a:lnSpc>
                        <a:spcBef>
                          <a:spcPts val="0"/>
                        </a:spcBef>
                        <a:spcAft>
                          <a:spcPts val="0"/>
                        </a:spcAft>
                        <a:buNone/>
                      </a:pPr>
                      <a:r>
                        <a:rPr lang="en-US" sz="1200" b="1" dirty="0">
                          <a:effectLst/>
                          <a:latin typeface="Times New Roman"/>
                          <a:ea typeface="Calibri" panose="020F0502020204030204" pitchFamily="34" charset="0"/>
                          <a:cs typeface="Times New Roman"/>
                        </a:rPr>
                        <a:t>YELLOW</a:t>
                      </a:r>
                      <a:endParaRPr lang="en-US" sz="1100">
                        <a:effectLst/>
                        <a:latin typeface="Times New Roman"/>
                        <a:ea typeface="Calibri" panose="020F0502020204030204" pitchFamily="34" charset="0"/>
                        <a:cs typeface="Times New Roman"/>
                      </a:endParaRPr>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lvl="0" algn="ctr">
                        <a:lnSpc>
                          <a:spcPct val="107000"/>
                        </a:lnSpc>
                        <a:spcBef>
                          <a:spcPts val="0"/>
                        </a:spcBef>
                        <a:spcAft>
                          <a:spcPts val="0"/>
                        </a:spcAft>
                        <a:buNone/>
                      </a:pPr>
                      <a:r>
                        <a:rPr lang="en-US" sz="1200" b="1" dirty="0">
                          <a:effectLst/>
                          <a:latin typeface="Times New Roman"/>
                          <a:cs typeface="Times New Roman"/>
                        </a:rPr>
                        <a:t>RED</a:t>
                      </a:r>
                      <a:endParaRPr lang="en-US" dirty="0"/>
                    </a:p>
                  </a:txBody>
                  <a:tcPr marL="52165" marR="521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528170863"/>
                  </a:ext>
                </a:extLst>
              </a:tr>
              <a:tr h="1219200">
                <a:tc>
                  <a:txBody>
                    <a:bodyPr/>
                    <a:lstStyle/>
                    <a:p>
                      <a:pPr marL="0" marR="0" lvl="0" algn="ctr">
                        <a:lnSpc>
                          <a:spcPct val="107000"/>
                        </a:lnSpc>
                        <a:spcBef>
                          <a:spcPts val="0"/>
                        </a:spcBef>
                        <a:spcAft>
                          <a:spcPts val="0"/>
                        </a:spcAft>
                        <a:buNone/>
                      </a:pPr>
                      <a:r>
                        <a:rPr lang="en-US" sz="1200" b="1" dirty="0">
                          <a:effectLst/>
                          <a:latin typeface="Times New Roman"/>
                          <a:cs typeface="Times New Roman"/>
                        </a:rPr>
                        <a:t>Athletics</a:t>
                      </a:r>
                      <a:r>
                        <a:rPr lang="en-US" sz="1200" b="1" baseline="0" dirty="0">
                          <a:effectLst/>
                          <a:latin typeface="Times New Roman"/>
                          <a:cs typeface="Times New Roman"/>
                        </a:rPr>
                        <a:t>/</a:t>
                      </a:r>
                      <a:endParaRPr lang="en-US"/>
                    </a:p>
                    <a:p>
                      <a:pPr marL="0" marR="0" lvl="0" algn="ctr">
                        <a:lnSpc>
                          <a:spcPct val="107000"/>
                        </a:lnSpc>
                        <a:spcBef>
                          <a:spcPts val="0"/>
                        </a:spcBef>
                        <a:spcAft>
                          <a:spcPts val="0"/>
                        </a:spcAft>
                        <a:buNone/>
                      </a:pPr>
                      <a:r>
                        <a:rPr lang="en-US" sz="1200" b="1" baseline="0" dirty="0">
                          <a:effectLst/>
                          <a:latin typeface="Times New Roman"/>
                          <a:ea typeface="Calibri" panose="020F0502020204030204" pitchFamily="34" charset="0"/>
                          <a:cs typeface="Times New Roman"/>
                        </a:rPr>
                        <a:t>Co-Curricular Activities</a:t>
                      </a:r>
                      <a:endParaRPr lang="en-US" sz="1100" b="1">
                        <a:effectLst/>
                        <a:latin typeface="Calibri"/>
                        <a:ea typeface="Calibri" panose="020F0502020204030204" pitchFamily="34" charset="0"/>
                        <a:cs typeface="Times New Roman"/>
                      </a:endParaRPr>
                    </a:p>
                  </a:txBody>
                  <a:tcPr marL="52164" marR="52164" marT="0" marB="0">
                    <a:lnL w="12700">
                      <a:solidFill>
                        <a:srgbClr val="000000"/>
                      </a:solidFill>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solidFill>
                      <a:srgbClr val="BDD6EE"/>
                    </a:solidFill>
                  </a:tcPr>
                </a:tc>
                <a:tc gridSpan="2">
                  <a:txBody>
                    <a:bodyPr/>
                    <a:lstStyle/>
                    <a:p>
                      <a:pPr marL="0" marR="0" lvl="0" indent="0" algn="ctr" rtl="0">
                        <a:lnSpc>
                          <a:spcPct val="107000"/>
                        </a:lnSpc>
                        <a:spcBef>
                          <a:spcPts val="0"/>
                        </a:spcBef>
                        <a:spcAft>
                          <a:spcPts val="0"/>
                        </a:spcAft>
                        <a:buClrTx/>
                        <a:buSzTx/>
                        <a:buFontTx/>
                        <a:buNone/>
                      </a:pPr>
                      <a:r>
                        <a:rPr lang="en-US" sz="1100" dirty="0">
                          <a:effectLst/>
                          <a:latin typeface="Times New Roman"/>
                          <a:ea typeface="Calibri" panose="020F0502020204030204" pitchFamily="34" charset="0"/>
                          <a:cs typeface="Times New Roman"/>
                        </a:rPr>
                        <a:t>Normal</a:t>
                      </a:r>
                      <a:r>
                        <a:rPr lang="en-US" sz="1100" baseline="0" dirty="0">
                          <a:effectLst/>
                          <a:latin typeface="Times New Roman"/>
                          <a:ea typeface="Calibri" panose="020F0502020204030204" pitchFamily="34" charset="0"/>
                          <a:cs typeface="Times New Roman"/>
                        </a:rPr>
                        <a:t> Participation follow protocols from appropriate professional associations such as NHIAA</a:t>
                      </a:r>
                    </a:p>
                    <a:p>
                      <a:pPr marL="0" marR="0" lvl="0" indent="0" algn="ctr" rtl="0">
                        <a:lnSpc>
                          <a:spcPct val="107000"/>
                        </a:lnSpc>
                        <a:spcBef>
                          <a:spcPts val="0"/>
                        </a:spcBef>
                        <a:spcAft>
                          <a:spcPts val="0"/>
                        </a:spcAft>
                        <a:buClrTx/>
                        <a:buSzTx/>
                        <a:buFontTx/>
                        <a:buNone/>
                      </a:pPr>
                      <a:endParaRPr lang="en-US" sz="1100" dirty="0">
                        <a:effectLst/>
                        <a:latin typeface="Times New Roman"/>
                        <a:ea typeface="Calibri" panose="020F0502020204030204" pitchFamily="34" charset="0"/>
                        <a:cs typeface="Times New Roman"/>
                      </a:endParaRPr>
                    </a:p>
                  </a:txBody>
                  <a:tcPr marL="52164" marR="52164" marT="0" marB="0">
                    <a:lnL w="12700">
                      <a:solidFill>
                        <a:srgbClr val="000000"/>
                      </a:solidFill>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tc hMerge="1">
                  <a:txBody>
                    <a:bodyPr/>
                    <a:lstStyle/>
                    <a:p>
                      <a:endParaRPr lang="en-US" sz="1100" dirty="0">
                        <a:effectLst/>
                        <a:latin typeface="Times New Roman"/>
                        <a:ea typeface="Calibri" panose="020F0502020204030204" pitchFamily="34" charset="0"/>
                        <a:cs typeface="Times New Roman"/>
                      </a:endParaRPr>
                    </a:p>
                  </a:txBody>
                  <a:tcPr marL="52164" marR="52164" marT="0" marB="0">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marR="0" lvl="0" indent="0" algn="l" rtl="0">
                        <a:lnSpc>
                          <a:spcPct val="107000"/>
                        </a:lnSpc>
                        <a:spcBef>
                          <a:spcPts val="0"/>
                        </a:spcBef>
                        <a:spcAft>
                          <a:spcPts val="0"/>
                        </a:spcAft>
                        <a:buClrTx/>
                        <a:buSzTx/>
                        <a:buFontTx/>
                        <a:buNone/>
                      </a:pPr>
                      <a:r>
                        <a:rPr lang="en-US" sz="1100" baseline="0" dirty="0">
                          <a:effectLst/>
                          <a:latin typeface="Times New Roman"/>
                          <a:cs typeface="Times New Roman"/>
                        </a:rPr>
                        <a:t>Admin Team evaluates level of risk and makes a recommendation to the School Board for the School Board’s Consideration. </a:t>
                      </a:r>
                      <a:r>
                        <a:rPr lang="en-US" sz="1100" dirty="0">
                          <a:latin typeface="Times New Roman"/>
                          <a:cs typeface="Times New Roman"/>
                        </a:rPr>
                        <a:t>In the event a temporary decision needs to be made prior to a School Board</a:t>
                      </a:r>
                      <a:r>
                        <a:rPr lang="en-US" sz="1100" baseline="0" dirty="0">
                          <a:latin typeface="Times New Roman"/>
                          <a:cs typeface="Times New Roman"/>
                        </a:rPr>
                        <a:t> </a:t>
                      </a:r>
                      <a:r>
                        <a:rPr lang="en-US" sz="1100" dirty="0">
                          <a:latin typeface="Times New Roman"/>
                          <a:cs typeface="Times New Roman"/>
                        </a:rPr>
                        <a:t>meeting, the Superintendent working with the Principal</a:t>
                      </a:r>
                      <a:r>
                        <a:rPr lang="en-US" sz="1100" baseline="0" dirty="0">
                          <a:latin typeface="Times New Roman"/>
                          <a:cs typeface="Times New Roman"/>
                        </a:rPr>
                        <a:t> and Athletic Director (with respect to Athletics)</a:t>
                      </a:r>
                      <a:r>
                        <a:rPr lang="en-US" sz="1100" dirty="0">
                          <a:latin typeface="Times New Roman"/>
                          <a:cs typeface="Times New Roman"/>
                        </a:rPr>
                        <a:t> has the authority to make and implement such temporary decisions.</a:t>
                      </a:r>
                    </a:p>
                    <a:p>
                      <a:pPr marL="0" marR="0" lvl="0" indent="0" algn="l" rtl="0">
                        <a:lnSpc>
                          <a:spcPct val="107000"/>
                        </a:lnSpc>
                        <a:spcBef>
                          <a:spcPts val="0"/>
                        </a:spcBef>
                        <a:spcAft>
                          <a:spcPts val="0"/>
                        </a:spcAft>
                        <a:buClrTx/>
                        <a:buSzTx/>
                        <a:buFontTx/>
                        <a:buNone/>
                      </a:pPr>
                      <a:endParaRPr lang="en-US" sz="1100" dirty="0">
                        <a:latin typeface="Times New Roman"/>
                        <a:cs typeface="Times New Roman"/>
                      </a:endParaRPr>
                    </a:p>
                  </a:txBody>
                  <a:tcPr marL="52164" marR="52164" marT="0" marB="0">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tcPr>
                </a:tc>
                <a:extLst>
                  <a:ext uri="{0D108BD9-81ED-4DB2-BD59-A6C34878D82A}">
                    <a16:rowId xmlns:a16="http://schemas.microsoft.com/office/drawing/2014/main" val="2538366708"/>
                  </a:ext>
                </a:extLst>
              </a:tr>
              <a:tr h="895166">
                <a:tc>
                  <a:txBody>
                    <a:bodyPr/>
                    <a:lstStyle/>
                    <a:p>
                      <a:pPr marL="0" marR="0" lvl="0" algn="ctr">
                        <a:lnSpc>
                          <a:spcPct val="107000"/>
                        </a:lnSpc>
                        <a:spcBef>
                          <a:spcPts val="0"/>
                        </a:spcBef>
                        <a:spcAft>
                          <a:spcPts val="0"/>
                        </a:spcAft>
                        <a:buNone/>
                      </a:pPr>
                      <a:r>
                        <a:rPr lang="en-US" sz="1200" b="1" dirty="0">
                          <a:effectLst/>
                          <a:latin typeface="Times New Roman"/>
                          <a:ea typeface="Calibri" panose="020F0502020204030204" pitchFamily="34" charset="0"/>
                          <a:cs typeface="Times New Roman"/>
                        </a:rPr>
                        <a:t>Field Trips/Travel</a:t>
                      </a:r>
                      <a:endParaRPr lang="en-US" sz="1100" b="1" dirty="0">
                        <a:effectLst/>
                        <a:latin typeface="Calibri"/>
                        <a:ea typeface="Calibri" panose="020F0502020204030204" pitchFamily="34" charset="0"/>
                        <a:cs typeface="Times New Roman"/>
                      </a:endParaRPr>
                    </a:p>
                  </a:txBody>
                  <a:tcPr marL="52163" marR="52163" marT="0" marB="0">
                    <a:lnL w="12700">
                      <a:solidFill>
                        <a:srgbClr val="000000"/>
                      </a:solidFill>
                    </a:lnL>
                    <a:lnR w="12700">
                      <a:solidFill>
                        <a:srgbClr val="000000"/>
                      </a:solidFill>
                    </a:lnR>
                    <a:lnT w="12700">
                      <a:solidFill>
                        <a:srgbClr val="000000"/>
                      </a:solidFill>
                    </a:lnT>
                    <a:lnB w="12700">
                      <a:solidFill>
                        <a:srgbClr val="000000"/>
                      </a:solidFill>
                    </a:lnB>
                    <a:solidFill>
                      <a:srgbClr val="BDD6EE"/>
                    </a:solidFill>
                  </a:tcPr>
                </a:tc>
                <a:tc gridSpan="2">
                  <a:txBody>
                    <a:bodyPr/>
                    <a:lstStyle/>
                    <a:p>
                      <a:pPr marL="0" marR="0" lvl="0" indent="0" algn="ctr" rtl="0">
                        <a:lnSpc>
                          <a:spcPct val="107000"/>
                        </a:lnSpc>
                        <a:spcBef>
                          <a:spcPts val="0"/>
                        </a:spcBef>
                        <a:spcAft>
                          <a:spcPts val="0"/>
                        </a:spcAft>
                        <a:buClrTx/>
                        <a:buSzTx/>
                        <a:buFontTx/>
                        <a:buNone/>
                      </a:pPr>
                      <a:r>
                        <a:rPr lang="en-US" sz="1100" b="0" dirty="0">
                          <a:effectLst/>
                          <a:latin typeface="Times New Roman"/>
                          <a:ea typeface="Calibri" panose="020F0502020204030204" pitchFamily="34" charset="0"/>
                          <a:cs typeface="Times New Roman"/>
                        </a:rPr>
                        <a:t>Principal/Superintendent</a:t>
                      </a:r>
                      <a:r>
                        <a:rPr lang="en-US" sz="1100" b="0" baseline="0" dirty="0">
                          <a:effectLst/>
                          <a:latin typeface="Times New Roman"/>
                          <a:ea typeface="Calibri" panose="020F0502020204030204" pitchFamily="34" charset="0"/>
                          <a:cs typeface="Times New Roman"/>
                        </a:rPr>
                        <a:t> evaluate level of risk for proposed trip and determine approval</a:t>
                      </a:r>
                    </a:p>
                    <a:p>
                      <a:pPr marL="0" marR="0" lvl="0" indent="0" algn="ctr" rtl="0">
                        <a:lnSpc>
                          <a:spcPct val="107000"/>
                        </a:lnSpc>
                        <a:spcBef>
                          <a:spcPts val="0"/>
                        </a:spcBef>
                        <a:spcAft>
                          <a:spcPts val="0"/>
                        </a:spcAft>
                        <a:buClrTx/>
                        <a:buSzTx/>
                        <a:buFontTx/>
                        <a:buNone/>
                      </a:pPr>
                      <a:endParaRPr lang="en-US" sz="1100" b="0" baseline="0" dirty="0">
                        <a:effectLst/>
                        <a:latin typeface="Times New Roman"/>
                        <a:ea typeface="Calibri" panose="020F0502020204030204" pitchFamily="34" charset="0"/>
                        <a:cs typeface="Times New Roman"/>
                      </a:endParaRPr>
                    </a:p>
                  </a:txBody>
                  <a:tcPr marL="52163" marR="52163" marT="0" marB="0">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en-US"/>
                    </a:p>
                  </a:txBody>
                  <a:tcPr marL="52163" marR="52163" marT="0" marB="0">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marR="0" lvl="0" algn="ctr">
                        <a:lnSpc>
                          <a:spcPct val="107000"/>
                        </a:lnSpc>
                        <a:spcBef>
                          <a:spcPts val="0"/>
                        </a:spcBef>
                        <a:spcAft>
                          <a:spcPts val="0"/>
                        </a:spcAft>
                        <a:buNone/>
                      </a:pPr>
                      <a:r>
                        <a:rPr lang="en-US" sz="1100" b="0" dirty="0">
                          <a:effectLst/>
                          <a:latin typeface="Times New Roman"/>
                          <a:ea typeface="Calibri" panose="020F0502020204030204" pitchFamily="34" charset="0"/>
                          <a:cs typeface="Times New Roman"/>
                        </a:rPr>
                        <a:t>Local</a:t>
                      </a:r>
                      <a:r>
                        <a:rPr lang="en-US" sz="1100" b="0" baseline="0" dirty="0">
                          <a:effectLst/>
                          <a:latin typeface="Times New Roman"/>
                          <a:ea typeface="Calibri" panose="020F0502020204030204" pitchFamily="34" charset="0"/>
                          <a:cs typeface="Times New Roman"/>
                        </a:rPr>
                        <a:t> only with Principal/Superintendent evaluating level of risk for proposed trip and determining approval</a:t>
                      </a:r>
                    </a:p>
                  </a:txBody>
                  <a:tcPr marL="52163" marR="52163" marT="0" marB="0">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450462970"/>
                  </a:ext>
                </a:extLst>
              </a:tr>
              <a:tr h="431786">
                <a:tc>
                  <a:txBody>
                    <a:bodyPr/>
                    <a:lstStyle/>
                    <a:p>
                      <a:pPr marL="0" marR="0" lvl="0" algn="ctr">
                        <a:lnSpc>
                          <a:spcPct val="107000"/>
                        </a:lnSpc>
                        <a:spcBef>
                          <a:spcPts val="0"/>
                        </a:spcBef>
                        <a:spcAft>
                          <a:spcPts val="0"/>
                        </a:spcAft>
                        <a:buNone/>
                      </a:pPr>
                      <a:r>
                        <a:rPr lang="en-US" sz="1100" b="1" dirty="0">
                          <a:effectLst/>
                          <a:latin typeface="Times New Roman"/>
                          <a:cs typeface="Times New Roman"/>
                        </a:rPr>
                        <a:t>Common spaces</a:t>
                      </a:r>
                      <a:endParaRPr lang="en-US" dirty="0"/>
                    </a:p>
                  </a:txBody>
                  <a:tcPr marL="52163" marR="52163" marT="0" marB="0">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DD6EE"/>
                    </a:solidFill>
                  </a:tcPr>
                </a:tc>
                <a:tc gridSpan="2">
                  <a:txBody>
                    <a:bodyPr/>
                    <a:lstStyle/>
                    <a:p>
                      <a:pPr marL="0" marR="0" lvl="0" algn="ctr">
                        <a:lnSpc>
                          <a:spcPct val="107000"/>
                        </a:lnSpc>
                        <a:spcBef>
                          <a:spcPts val="0"/>
                        </a:spcBef>
                        <a:spcAft>
                          <a:spcPts val="0"/>
                        </a:spcAft>
                        <a:buNone/>
                      </a:pPr>
                      <a:r>
                        <a:rPr lang="en-US" sz="1100" b="0" dirty="0">
                          <a:effectLst/>
                          <a:latin typeface="Times New Roman"/>
                          <a:cs typeface="Times New Roman"/>
                        </a:rPr>
                        <a:t>OPEN*</a:t>
                      </a:r>
                    </a:p>
                    <a:p>
                      <a:pPr marL="0" marR="0" lvl="0" algn="ctr">
                        <a:lnSpc>
                          <a:spcPct val="107000"/>
                        </a:lnSpc>
                        <a:spcBef>
                          <a:spcPts val="0"/>
                        </a:spcBef>
                        <a:spcAft>
                          <a:spcPts val="0"/>
                        </a:spcAft>
                        <a:buNone/>
                      </a:pPr>
                      <a:endParaRPr lang="en-US" sz="1100" b="0" dirty="0">
                        <a:effectLst/>
                        <a:latin typeface="Times New Roman"/>
                        <a:cs typeface="Times New Roman"/>
                      </a:endParaRPr>
                    </a:p>
                  </a:txBody>
                  <a:tcPr marL="52163" marR="52163" marT="0" marB="0">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hMerge="1">
                  <a:txBody>
                    <a:bodyPr/>
                    <a:lstStyle/>
                    <a:p>
                      <a:endParaRPr lang="en-US"/>
                    </a:p>
                  </a:txBody>
                  <a:tcPr marL="52163" marR="52163" marT="0" marB="0">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0" marR="0" lvl="0" algn="ctr">
                        <a:lnSpc>
                          <a:spcPct val="107000"/>
                        </a:lnSpc>
                        <a:spcBef>
                          <a:spcPts val="0"/>
                        </a:spcBef>
                        <a:spcAft>
                          <a:spcPts val="0"/>
                        </a:spcAft>
                        <a:buNone/>
                      </a:pPr>
                      <a:r>
                        <a:rPr lang="en-US" sz="1100" b="0" dirty="0">
                          <a:effectLst/>
                          <a:latin typeface="Times New Roman"/>
                          <a:cs typeface="Times New Roman"/>
                        </a:rPr>
                        <a:t>EVALUATE</a:t>
                      </a:r>
                      <a:r>
                        <a:rPr lang="en-US" sz="1100" b="0" baseline="0" dirty="0">
                          <a:effectLst/>
                          <a:latin typeface="Times New Roman"/>
                          <a:cs typeface="Times New Roman"/>
                        </a:rPr>
                        <a:t> IF NEED TO SHIFT TO CLASSROOMS</a:t>
                      </a:r>
                      <a:endParaRPr lang="en-US" sz="1100" b="0" dirty="0">
                        <a:effectLst/>
                        <a:latin typeface="Times New Roman"/>
                        <a:cs typeface="Times New Roman"/>
                      </a:endParaRPr>
                    </a:p>
                  </a:txBody>
                  <a:tcPr marL="52163" marR="52163" marT="0" marB="0">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254263227"/>
                  </a:ext>
                </a:extLst>
              </a:tr>
              <a:tr h="402771">
                <a:tc>
                  <a:txBody>
                    <a:bodyPr/>
                    <a:lstStyle/>
                    <a:p>
                      <a:pPr marL="0" marR="0" lvl="0" algn="ctr">
                        <a:lnSpc>
                          <a:spcPct val="107000"/>
                        </a:lnSpc>
                        <a:spcBef>
                          <a:spcPts val="0"/>
                        </a:spcBef>
                        <a:spcAft>
                          <a:spcPts val="0"/>
                        </a:spcAft>
                        <a:buNone/>
                      </a:pPr>
                      <a:r>
                        <a:rPr lang="en-US" sz="1100" b="1" dirty="0">
                          <a:effectLst/>
                          <a:latin typeface="Times New Roman"/>
                          <a:cs typeface="Times New Roman"/>
                        </a:rPr>
                        <a:t>Arrival/Dismissal</a:t>
                      </a:r>
                      <a:endParaRPr lang="en-US"/>
                    </a:p>
                  </a:txBody>
                  <a:tcPr marL="52163" marR="52163" marT="0" marB="0">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DD6EE"/>
                    </a:solidFill>
                  </a:tcPr>
                </a:tc>
                <a:tc gridSpan="2">
                  <a:txBody>
                    <a:bodyPr/>
                    <a:lstStyle/>
                    <a:p>
                      <a:pPr marL="0" marR="0" lvl="0" algn="ctr">
                        <a:lnSpc>
                          <a:spcPct val="106000"/>
                        </a:lnSpc>
                        <a:spcBef>
                          <a:spcPts val="0"/>
                        </a:spcBef>
                        <a:spcAft>
                          <a:spcPts val="0"/>
                        </a:spcAft>
                        <a:buNone/>
                      </a:pPr>
                      <a:r>
                        <a:rPr lang="en-US" sz="1200" b="0" kern="1200" dirty="0">
                          <a:solidFill>
                            <a:srgbClr val="000000"/>
                          </a:solidFill>
                          <a:effectLst/>
                          <a:latin typeface="Times New Roman"/>
                          <a:cs typeface="Times New Roman"/>
                        </a:rPr>
                        <a:t> NORMAL</a:t>
                      </a:r>
                    </a:p>
                  </a:txBody>
                  <a:tcPr marL="52163" marR="52163" marT="0" marB="0">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hMerge="1">
                  <a:txBody>
                    <a:bodyPr/>
                    <a:lstStyle/>
                    <a:p>
                      <a:endParaRPr lang="en-US"/>
                    </a:p>
                  </a:txBody>
                  <a:tcPr marL="52163" marR="52163" marT="0" marB="0">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0" marR="0" lvl="0" indent="0" algn="ctr" rtl="0">
                        <a:lnSpc>
                          <a:spcPct val="106000"/>
                        </a:lnSpc>
                        <a:spcBef>
                          <a:spcPts val="0"/>
                        </a:spcBef>
                        <a:spcAft>
                          <a:spcPts val="0"/>
                        </a:spcAft>
                        <a:buClrTx/>
                        <a:buSzTx/>
                        <a:buFontTx/>
                        <a:buNone/>
                      </a:pPr>
                      <a:r>
                        <a:rPr lang="en-US" sz="1100" b="0" i="0" u="none" strike="noStrike" kern="1200" cap="none" spc="0" normalizeH="0" baseline="0" noProof="0" dirty="0">
                          <a:ln>
                            <a:noFill/>
                          </a:ln>
                          <a:solidFill>
                            <a:srgbClr val="000000"/>
                          </a:solidFill>
                          <a:effectLst/>
                          <a:uLnTx/>
                          <a:uFillTx/>
                          <a:latin typeface="Times New Roman"/>
                          <a:cs typeface="Times New Roman"/>
                        </a:rPr>
                        <a:t>IMPLEMENT PHYSICAL DISTANCING MEASURES</a:t>
                      </a:r>
                    </a:p>
                    <a:p>
                      <a:pPr marL="0" marR="0" lvl="0" indent="0" algn="ctr" rtl="0">
                        <a:lnSpc>
                          <a:spcPct val="106000"/>
                        </a:lnSpc>
                        <a:spcBef>
                          <a:spcPts val="0"/>
                        </a:spcBef>
                        <a:spcAft>
                          <a:spcPts val="0"/>
                        </a:spcAft>
                        <a:buClrTx/>
                        <a:buSzTx/>
                        <a:buFontTx/>
                        <a:buNone/>
                      </a:pPr>
                      <a:endParaRPr lang="en-US" sz="1100" b="0" i="0" u="none" strike="noStrike" kern="1200" cap="none" spc="0" normalizeH="0" baseline="0" noProof="0" dirty="0">
                        <a:ln>
                          <a:noFill/>
                        </a:ln>
                        <a:solidFill>
                          <a:srgbClr val="000000"/>
                        </a:solidFill>
                        <a:effectLst/>
                        <a:uLnTx/>
                        <a:uFillTx/>
                        <a:latin typeface="Times New Roman"/>
                        <a:cs typeface="Times New Roman"/>
                      </a:endParaRPr>
                    </a:p>
                  </a:txBody>
                  <a:tcPr marL="52163" marR="52163" marT="0" marB="0">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1532622202"/>
                  </a:ext>
                </a:extLst>
              </a:tr>
              <a:tr h="522514">
                <a:tc>
                  <a:txBody>
                    <a:bodyPr/>
                    <a:lstStyle/>
                    <a:p>
                      <a:pPr marL="0" marR="0" lvl="0" algn="ctr">
                        <a:lnSpc>
                          <a:spcPct val="107000"/>
                        </a:lnSpc>
                        <a:spcBef>
                          <a:spcPts val="0"/>
                        </a:spcBef>
                        <a:spcAft>
                          <a:spcPts val="0"/>
                        </a:spcAft>
                        <a:buNone/>
                      </a:pPr>
                      <a:r>
                        <a:rPr lang="en-US" sz="1100" b="1" dirty="0">
                          <a:effectLst/>
                          <a:latin typeface="Times New Roman"/>
                          <a:cs typeface="Times New Roman"/>
                        </a:rPr>
                        <a:t>Visitors</a:t>
                      </a:r>
                      <a:endParaRPr lang="en-US"/>
                    </a:p>
                  </a:txBody>
                  <a:tcPr marL="52163" marR="52163" marT="0" marB="0">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DD6EE"/>
                    </a:solidFill>
                  </a:tcPr>
                </a:tc>
                <a:tc gridSpan="2">
                  <a:txBody>
                    <a:bodyPr/>
                    <a:lstStyle/>
                    <a:p>
                      <a:pPr marL="0" marR="0" lvl="0" algn="ctr">
                        <a:lnSpc>
                          <a:spcPct val="106000"/>
                        </a:lnSpc>
                        <a:spcBef>
                          <a:spcPts val="0"/>
                        </a:spcBef>
                        <a:spcAft>
                          <a:spcPts val="0"/>
                        </a:spcAft>
                        <a:buNone/>
                      </a:pPr>
                      <a:r>
                        <a:rPr lang="en-US" sz="1100" b="0" dirty="0">
                          <a:effectLst/>
                          <a:latin typeface="Times New Roman"/>
                          <a:cs typeface="Times New Roman"/>
                        </a:rPr>
                        <a:t>OPEN</a:t>
                      </a:r>
                    </a:p>
                    <a:p>
                      <a:pPr marL="0" marR="0" lvl="0" algn="ctr">
                        <a:lnSpc>
                          <a:spcPct val="106000"/>
                        </a:lnSpc>
                        <a:spcBef>
                          <a:spcPts val="0"/>
                        </a:spcBef>
                        <a:spcAft>
                          <a:spcPts val="0"/>
                        </a:spcAft>
                        <a:buNone/>
                      </a:pPr>
                      <a:r>
                        <a:rPr lang="en-US" sz="1100" b="0" i="0" u="none" strike="noStrike" noProof="0" dirty="0">
                          <a:effectLst/>
                          <a:latin typeface="Times New Roman"/>
                        </a:rPr>
                        <a:t>LIMITED HEALTH ASSESSMENT PRIOR TO ENTRY</a:t>
                      </a:r>
                      <a:endParaRPr lang="en-US" sz="1100" b="0" i="0" u="none" strike="noStrike" noProof="0" dirty="0">
                        <a:effectLst/>
                      </a:endParaRPr>
                    </a:p>
                  </a:txBody>
                  <a:tcPr marL="52163" marR="52163" marT="0" marB="0">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hMerge="1">
                  <a:txBody>
                    <a:bodyPr/>
                    <a:lstStyle/>
                    <a:p>
                      <a:endParaRPr lang="en-US"/>
                    </a:p>
                  </a:txBody>
                  <a:tcPr marL="52163" marR="52163" marT="0" marB="0">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0" marR="0" lvl="0" algn="ctr">
                        <a:lnSpc>
                          <a:spcPct val="106000"/>
                        </a:lnSpc>
                        <a:spcBef>
                          <a:spcPts val="0"/>
                        </a:spcBef>
                        <a:spcAft>
                          <a:spcPts val="0"/>
                        </a:spcAft>
                        <a:buNone/>
                      </a:pPr>
                      <a:r>
                        <a:rPr lang="en-US" sz="1100" b="0" baseline="0" dirty="0">
                          <a:effectLst/>
                          <a:latin typeface="Times New Roman"/>
                          <a:cs typeface="Times New Roman"/>
                        </a:rPr>
                        <a:t>LIMITED-MASKS REQUIRED</a:t>
                      </a:r>
                    </a:p>
                  </a:txBody>
                  <a:tcPr marL="52163" marR="52163" marT="0" marB="0">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865039561"/>
                  </a:ext>
                </a:extLst>
              </a:tr>
              <a:tr h="431786">
                <a:tc>
                  <a:txBody>
                    <a:bodyPr/>
                    <a:lstStyle/>
                    <a:p>
                      <a:pPr marL="0" marR="0" lvl="0" algn="ctr">
                        <a:lnSpc>
                          <a:spcPct val="107000"/>
                        </a:lnSpc>
                        <a:spcBef>
                          <a:spcPts val="0"/>
                        </a:spcBef>
                        <a:spcAft>
                          <a:spcPts val="0"/>
                        </a:spcAft>
                        <a:buNone/>
                      </a:pPr>
                      <a:r>
                        <a:rPr lang="en-US" sz="1100" b="1" dirty="0">
                          <a:effectLst/>
                          <a:latin typeface="Times New Roman"/>
                          <a:cs typeface="Times New Roman"/>
                        </a:rPr>
                        <a:t>Facility Use by Outside Organizations</a:t>
                      </a:r>
                      <a:endParaRPr lang="en-US"/>
                    </a:p>
                  </a:txBody>
                  <a:tcPr marL="52163" marR="52163" marT="0" marB="0">
                    <a:lnL w="12700">
                      <a:solidFill>
                        <a:srgbClr val="000000"/>
                      </a:solidFill>
                    </a:lnL>
                    <a:lnR w="12700">
                      <a:solidFill>
                        <a:srgbClr val="000000"/>
                      </a:solidFill>
                    </a:lnR>
                    <a:lnT w="12700">
                      <a:solidFill>
                        <a:srgbClr val="000000"/>
                      </a:solidFill>
                    </a:lnT>
                    <a:lnB w="12700">
                      <a:solidFill>
                        <a:srgbClr val="000000"/>
                      </a:solidFill>
                    </a:lnB>
                    <a:solidFill>
                      <a:srgbClr val="BDD6EE"/>
                    </a:solidFill>
                  </a:tcPr>
                </a:tc>
                <a:tc gridSpan="2">
                  <a:txBody>
                    <a:bodyPr/>
                    <a:lstStyle/>
                    <a:p>
                      <a:pPr marL="0" marR="0" lvl="0" algn="ctr">
                        <a:lnSpc>
                          <a:spcPct val="106000"/>
                        </a:lnSpc>
                        <a:spcBef>
                          <a:spcPts val="0"/>
                        </a:spcBef>
                        <a:spcAft>
                          <a:spcPts val="0"/>
                        </a:spcAft>
                        <a:buNone/>
                      </a:pPr>
                      <a:r>
                        <a:rPr lang="en-US" sz="1200" b="0" dirty="0">
                          <a:effectLst/>
                          <a:latin typeface="Times New Roman"/>
                          <a:cs typeface="Times New Roman"/>
                        </a:rPr>
                        <a:t>YES</a:t>
                      </a:r>
                    </a:p>
                  </a:txBody>
                  <a:tcPr marL="52163" marR="52163" marT="0" marB="0">
                    <a:lnL w="12700">
                      <a:solidFill>
                        <a:srgbClr val="000000"/>
                      </a:solidFill>
                    </a:lnL>
                    <a:lnR w="12700">
                      <a:solidFill>
                        <a:srgbClr val="000000"/>
                      </a:solidFill>
                    </a:lnR>
                    <a:lnT w="12700">
                      <a:solidFill>
                        <a:srgbClr val="000000"/>
                      </a:solidFill>
                    </a:lnT>
                    <a:lnB w="12700">
                      <a:solidFill>
                        <a:srgbClr val="000000"/>
                      </a:solidFill>
                    </a:lnB>
                    <a:noFill/>
                  </a:tcPr>
                </a:tc>
                <a:tc hMerge="1">
                  <a:txBody>
                    <a:bodyPr/>
                    <a:lstStyle/>
                    <a:p>
                      <a:endParaRPr lang="en-US"/>
                    </a:p>
                  </a:txBody>
                  <a:tcPr marL="52163" marR="52163" marT="0" marB="0">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marR="0" lvl="0" algn="ctr">
                        <a:lnSpc>
                          <a:spcPct val="106000"/>
                        </a:lnSpc>
                        <a:spcBef>
                          <a:spcPts val="0"/>
                        </a:spcBef>
                        <a:spcAft>
                          <a:spcPts val="0"/>
                        </a:spcAft>
                        <a:buNone/>
                      </a:pPr>
                      <a:r>
                        <a:rPr lang="en-US" sz="1100" b="0" dirty="0">
                          <a:solidFill>
                            <a:schemeClr val="tx1"/>
                          </a:solidFill>
                          <a:effectLst/>
                          <a:latin typeface="Times New Roman"/>
                          <a:cs typeface="Times New Roman"/>
                        </a:rPr>
                        <a:t>LIMITED TO AFTER SCHOOL HOURS</a:t>
                      </a:r>
                    </a:p>
                  </a:txBody>
                  <a:tcPr marL="52163" marR="52163" marT="0" marB="0">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1112598113"/>
                  </a:ext>
                </a:extLst>
              </a:tr>
            </a:tbl>
          </a:graphicData>
        </a:graphic>
      </p:graphicFrame>
      <p:sp>
        <p:nvSpPr>
          <p:cNvPr id="2" name="TextBox 1">
            <a:extLst>
              <a:ext uri="{FF2B5EF4-FFF2-40B4-BE49-F238E27FC236}">
                <a16:creationId xmlns:a16="http://schemas.microsoft.com/office/drawing/2014/main" id="{818060E1-5F22-4464-8179-5D9B7AC406BB}"/>
              </a:ext>
            </a:extLst>
          </p:cNvPr>
          <p:cNvSpPr txBox="1"/>
          <p:nvPr/>
        </p:nvSpPr>
        <p:spPr>
          <a:xfrm>
            <a:off x="1124857" y="5522686"/>
            <a:ext cx="10116457"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*Building administrators will determine appropriate use of common spaces at </a:t>
            </a:r>
            <a:r>
              <a:rPr lang="en-US" sz="1200"/>
              <a:t>the building level.</a:t>
            </a:r>
          </a:p>
        </p:txBody>
      </p:sp>
    </p:spTree>
    <p:extLst>
      <p:ext uri="{BB962C8B-B14F-4D97-AF65-F5344CB8AC3E}">
        <p14:creationId xmlns:p14="http://schemas.microsoft.com/office/powerpoint/2010/main" val="3953187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723" y="734402"/>
            <a:ext cx="10515600" cy="1325563"/>
          </a:xfrm>
        </p:spPr>
        <p:txBody>
          <a:bodyPr>
            <a:normAutofit fontScale="90000"/>
          </a:bodyPr>
          <a:lstStyle/>
          <a:p>
            <a:pPr algn="ctr"/>
            <a:r>
              <a:rPr lang="en-US" b="1" dirty="0">
                <a:solidFill>
                  <a:srgbClr val="0000FF"/>
                </a:solidFill>
                <a:latin typeface="Times New Roman"/>
                <a:cs typeface="Times New Roman"/>
              </a:rPr>
              <a:t>Accommodations for Health &amp; Safety Protocols</a:t>
            </a:r>
            <a:br>
              <a:rPr lang="en-US" b="1" dirty="0">
                <a:solidFill>
                  <a:srgbClr val="0000FF"/>
                </a:solidFill>
                <a:latin typeface="Times New Roman" panose="02020603050405020304" pitchFamily="18" charset="0"/>
                <a:cs typeface="Times New Roman" panose="02020603050405020304" pitchFamily="18" charset="0"/>
              </a:rPr>
            </a:b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4108" y="1995854"/>
            <a:ext cx="11394830" cy="4321785"/>
          </a:xfrm>
        </p:spPr>
        <p:txBody>
          <a:bodyPr vert="horz" lIns="91440" tIns="45720" rIns="91440" bIns="45720" rtlCol="0" anchor="t">
            <a:normAutofit/>
          </a:bodyPr>
          <a:lstStyle/>
          <a:p>
            <a:pPr algn="just"/>
            <a:r>
              <a:rPr lang="en-US" sz="2200" dirty="0">
                <a:solidFill>
                  <a:schemeClr val="tx1">
                    <a:lumMod val="95000"/>
                    <a:lumOff val="5000"/>
                  </a:schemeClr>
                </a:solidFill>
                <a:latin typeface="Times New Roman"/>
                <a:cs typeface="Times New Roman"/>
              </a:rPr>
              <a:t>The School District will make appropriate accommodations to health and safety protocols for </a:t>
            </a:r>
            <a:r>
              <a:rPr lang="en-US" sz="2200">
                <a:solidFill>
                  <a:schemeClr val="tx1">
                    <a:lumMod val="95000"/>
                    <a:lumOff val="5000"/>
                  </a:schemeClr>
                </a:solidFill>
                <a:latin typeface="Times New Roman"/>
                <a:cs typeface="Times New Roman"/>
              </a:rPr>
              <a:t>students with disabilities.  As needed, such accommodations will be developed through the </a:t>
            </a:r>
            <a:r>
              <a:rPr lang="en-US" sz="2200" dirty="0">
                <a:solidFill>
                  <a:schemeClr val="tx1">
                    <a:lumMod val="95000"/>
                    <a:lumOff val="5000"/>
                  </a:schemeClr>
                </a:solidFill>
                <a:latin typeface="Times New Roman"/>
                <a:cs typeface="Times New Roman"/>
              </a:rPr>
              <a:t>established Special Education and 504 processes. </a:t>
            </a:r>
            <a:endParaRPr lang="en-US" sz="22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en-US" sz="2200" dirty="0">
                <a:solidFill>
                  <a:schemeClr val="tx1">
                    <a:lumMod val="95000"/>
                    <a:lumOff val="5000"/>
                  </a:schemeClr>
                </a:solidFill>
                <a:latin typeface="Times New Roman"/>
                <a:cs typeface="Times New Roman"/>
              </a:rPr>
              <a:t>Employees should meet with SAU 21's Human Resource personnel if requesting accommodations to health and safety protocols</a:t>
            </a:r>
            <a:r>
              <a:rPr lang="en-US" sz="2200" dirty="0">
                <a:solidFill>
                  <a:srgbClr val="C00000"/>
                </a:solidFill>
                <a:latin typeface="Times New Roman"/>
                <a:cs typeface="Times New Roman"/>
              </a:rPr>
              <a:t>.</a:t>
            </a:r>
          </a:p>
          <a:p>
            <a:pPr algn="just"/>
            <a:endParaRPr lang="en-US" sz="2200" dirty="0">
              <a:solidFill>
                <a:srgbClr val="C00000"/>
              </a:solidFill>
              <a:latin typeface="Times New Roman" panose="02020603050405020304" pitchFamily="18" charset="0"/>
              <a:cs typeface="Times New Roman" panose="02020603050405020304" pitchFamily="18" charset="0"/>
            </a:endParaRPr>
          </a:p>
          <a:p>
            <a:pPr algn="just"/>
            <a:endParaRPr lang="en-US" sz="2200" dirty="0">
              <a:solidFill>
                <a:srgbClr val="C00000"/>
              </a:solidFill>
              <a:latin typeface="Times New Roman" panose="02020603050405020304" pitchFamily="18" charset="0"/>
              <a:cs typeface="Times New Roman" panose="02020603050405020304" pitchFamily="18" charset="0"/>
            </a:endParaRPr>
          </a:p>
          <a:p>
            <a:pPr algn="just"/>
            <a:endParaRPr lang="en-US" sz="2200" dirty="0">
              <a:solidFill>
                <a:srgbClr val="C00000"/>
              </a:solidFill>
              <a:latin typeface="Times New Roman" panose="02020603050405020304" pitchFamily="18" charset="0"/>
              <a:cs typeface="Times New Roman" panose="02020603050405020304" pitchFamily="18" charset="0"/>
            </a:endParaRPr>
          </a:p>
          <a:p>
            <a:pPr algn="just"/>
            <a:endParaRPr lang="en-US" sz="2200" dirty="0">
              <a:solidFill>
                <a:srgbClr val="C00000"/>
              </a:solidFill>
              <a:latin typeface="Times New Roman" panose="02020603050405020304" pitchFamily="18" charset="0"/>
              <a:cs typeface="Times New Roman" panose="02020603050405020304" pitchFamily="18" charset="0"/>
            </a:endParaRPr>
          </a:p>
          <a:p>
            <a:pPr marL="0" indent="0" algn="just">
              <a:buNone/>
            </a:pPr>
            <a:endParaRPr lang="en-US" sz="2200" dirty="0">
              <a:solidFill>
                <a:srgbClr val="C00000"/>
              </a:solidFill>
              <a:latin typeface="Times New Roman" panose="02020603050405020304" pitchFamily="18" charset="0"/>
              <a:cs typeface="Times New Roman" panose="02020603050405020304" pitchFamily="18" charset="0"/>
            </a:endParaRPr>
          </a:p>
          <a:p>
            <a:pPr marL="0" indent="0" algn="just">
              <a:buNone/>
            </a:pPr>
            <a:endParaRPr lang="en-US" sz="2200" b="1" dirty="0">
              <a:solidFill>
                <a:srgbClr val="C00000"/>
              </a:solidFill>
              <a:latin typeface="Times New Roman" panose="02020603050405020304" pitchFamily="18" charset="0"/>
              <a:cs typeface="Times New Roman" panose="02020603050405020304" pitchFamily="18" charset="0"/>
            </a:endParaRPr>
          </a:p>
          <a:p>
            <a:pPr algn="just"/>
            <a:endParaRPr lang="en-US" sz="22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0155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7037" y="1403107"/>
            <a:ext cx="11251224" cy="5167312"/>
          </a:xfrm>
        </p:spPr>
        <p:txBody>
          <a:bodyPr vert="horz" lIns="91440" tIns="45720" rIns="91440" bIns="45720" rtlCol="0" anchor="t">
            <a:normAutofit fontScale="92500" lnSpcReduction="20000"/>
          </a:bodyPr>
          <a:lstStyle/>
          <a:p>
            <a:pPr marL="0" indent="0" algn="just">
              <a:lnSpc>
                <a:spcPct val="130000"/>
              </a:lnSpc>
              <a:buNone/>
            </a:pPr>
            <a:r>
              <a:rPr lang="en-US" sz="2000" b="1" u="sng" dirty="0">
                <a:latin typeface="Times New Roman" panose="02020603050405020304" pitchFamily="18" charset="0"/>
                <a:cs typeface="Times New Roman" panose="02020603050405020304" pitchFamily="18" charset="0"/>
              </a:rPr>
              <a:t>Classroom Setups </a:t>
            </a:r>
          </a:p>
          <a:p>
            <a:pPr algn="just">
              <a:lnSpc>
                <a:spcPct val="130000"/>
              </a:lnSpc>
            </a:pPr>
            <a:r>
              <a:rPr lang="en-US" sz="2000" dirty="0">
                <a:latin typeface="Times New Roman"/>
                <a:cs typeface="Times New Roman"/>
              </a:rPr>
              <a:t>Schools/classrooms will maximize physical distancing and provide 3' of distance where possible.</a:t>
            </a:r>
            <a:endParaRPr lang="en-US" sz="2000">
              <a:latin typeface="Times New Roman" panose="02020603050405020304" pitchFamily="18" charset="0"/>
              <a:cs typeface="Times New Roman" panose="02020603050405020304" pitchFamily="18" charset="0"/>
            </a:endParaRPr>
          </a:p>
          <a:p>
            <a:pPr marL="0" indent="0" algn="just">
              <a:lnSpc>
                <a:spcPct val="50000"/>
              </a:lnSpc>
              <a:spcBef>
                <a:spcPts val="0"/>
              </a:spcBef>
              <a:buNone/>
            </a:pPr>
            <a:r>
              <a:rPr lang="en-US" sz="1800" dirty="0">
                <a:latin typeface="Times New Roman" panose="02020603050405020304" pitchFamily="18" charset="0"/>
                <a:cs typeface="Times New Roman" panose="02020603050405020304" pitchFamily="18" charset="0"/>
              </a:rPr>
              <a:t> </a:t>
            </a:r>
          </a:p>
          <a:p>
            <a:pPr algn="just">
              <a:lnSpc>
                <a:spcPct val="130000"/>
              </a:lnSpc>
            </a:pPr>
            <a:r>
              <a:rPr lang="en-US" sz="2000" dirty="0">
                <a:latin typeface="Times New Roman"/>
                <a:cs typeface="Times New Roman"/>
              </a:rPr>
              <a:t>Time Outdoors – The use of outdoor space, as appropriate, will continue in the 2021 – 2022 school year.</a:t>
            </a:r>
            <a:endParaRPr lang="en-US" sz="2000">
              <a:latin typeface="Times New Roman" panose="02020603050405020304" pitchFamily="18" charset="0"/>
              <a:cs typeface="Times New Roman" panose="02020603050405020304" pitchFamily="18" charset="0"/>
            </a:endParaRPr>
          </a:p>
          <a:p>
            <a:pPr marL="0" indent="0" algn="just">
              <a:lnSpc>
                <a:spcPct val="130000"/>
              </a:lnSpc>
              <a:buNone/>
            </a:pPr>
            <a:r>
              <a:rPr lang="en-US" sz="2000" b="1" u="sng" dirty="0">
                <a:latin typeface="Times New Roman"/>
                <a:cs typeface="Times New Roman"/>
              </a:rPr>
              <a:t>Remote Learning Plan</a:t>
            </a:r>
          </a:p>
          <a:p>
            <a:pPr marL="342900" indent="-342900" algn="just">
              <a:lnSpc>
                <a:spcPct val="130000"/>
              </a:lnSpc>
            </a:pPr>
            <a:r>
              <a:rPr lang="en-US" sz="2000" dirty="0">
                <a:latin typeface="Times New Roman"/>
                <a:cs typeface="Times New Roman"/>
              </a:rPr>
              <a:t>In the event of a need to shift to remote learning, individual schools will communicate with parents/guardians regarding device distribution (where needed) and the instructional platform (Google Classroom, </a:t>
            </a:r>
            <a:r>
              <a:rPr lang="en-US" sz="2000" dirty="0" err="1">
                <a:latin typeface="Times New Roman"/>
                <a:cs typeface="Times New Roman"/>
              </a:rPr>
              <a:t>SeeSaw</a:t>
            </a:r>
            <a:r>
              <a:rPr lang="en-US" sz="2000" dirty="0">
                <a:latin typeface="Times New Roman"/>
                <a:cs typeface="Times New Roman"/>
              </a:rPr>
              <a:t>, etc.).  </a:t>
            </a:r>
          </a:p>
          <a:p>
            <a:pPr marL="0" indent="0" algn="just">
              <a:lnSpc>
                <a:spcPct val="130000"/>
              </a:lnSpc>
              <a:buNone/>
            </a:pPr>
            <a:r>
              <a:rPr lang="en-US" sz="2000" b="1" u="sng" dirty="0">
                <a:solidFill>
                  <a:srgbClr val="000000"/>
                </a:solidFill>
                <a:latin typeface="Times New Roman"/>
                <a:cs typeface="Times New Roman"/>
              </a:rPr>
              <a:t>Access to Food</a:t>
            </a:r>
          </a:p>
          <a:p>
            <a:pPr algn="just">
              <a:lnSpc>
                <a:spcPct val="130000"/>
              </a:lnSpc>
            </a:pPr>
            <a:r>
              <a:rPr lang="en-US" sz="2000" b="1" dirty="0">
                <a:solidFill>
                  <a:srgbClr val="0000FF"/>
                </a:solidFill>
                <a:latin typeface="Times New Roman"/>
                <a:cs typeface="Times New Roman"/>
              </a:rPr>
              <a:t>All learners</a:t>
            </a:r>
            <a:r>
              <a:rPr lang="en-US" sz="2000" dirty="0">
                <a:solidFill>
                  <a:srgbClr val="0000FF"/>
                </a:solidFill>
                <a:latin typeface="Times New Roman"/>
                <a:cs typeface="Times New Roman"/>
              </a:rPr>
              <a:t> </a:t>
            </a:r>
            <a:r>
              <a:rPr lang="en-US" sz="2000" dirty="0">
                <a:latin typeface="Times New Roman"/>
                <a:cs typeface="Times New Roman"/>
              </a:rPr>
              <a:t>at North Hampton Elementary School will have access to free breakfast and lunch during the 2021 – 2022 school year.  </a:t>
            </a:r>
            <a:endParaRPr lang="en-US" sz="2000" b="1" dirty="0" err="1">
              <a:solidFill>
                <a:srgbClr val="0000FF"/>
              </a:solidFill>
              <a:latin typeface="Times New Roman"/>
              <a:cs typeface="Times New Roman"/>
            </a:endParaRPr>
          </a:p>
          <a:p>
            <a:pPr>
              <a:lnSpc>
                <a:spcPct val="110000"/>
              </a:lnSpc>
            </a:pPr>
            <a:r>
              <a:rPr lang="en-US" sz="2000" b="1" dirty="0">
                <a:solidFill>
                  <a:srgbClr val="0000FF"/>
                </a:solidFill>
                <a:latin typeface="Times New Roman"/>
                <a:cs typeface="Times New Roman"/>
              </a:rPr>
              <a:t>Remote Learning</a:t>
            </a:r>
            <a:r>
              <a:rPr lang="en-US" sz="2000" dirty="0">
                <a:latin typeface="Times New Roman"/>
                <a:cs typeface="Times New Roman"/>
              </a:rPr>
              <a:t> – in the event a school or the School District needs to shift to remote learning for:</a:t>
            </a:r>
            <a:endParaRPr lang="en-US" sz="2000">
              <a:ea typeface="+mn-lt"/>
              <a:cs typeface="+mn-lt"/>
            </a:endParaRPr>
          </a:p>
          <a:p>
            <a:pPr lvl="1">
              <a:lnSpc>
                <a:spcPct val="110000"/>
              </a:lnSpc>
            </a:pPr>
            <a:r>
              <a:rPr lang="en-US" sz="2000" dirty="0">
                <a:latin typeface="Times New Roman"/>
                <a:cs typeface="Times New Roman"/>
              </a:rPr>
              <a:t>up to 2 days – food will not be distributed. Families in need may contact their local school for assistance.</a:t>
            </a:r>
            <a:endParaRPr lang="en-US" sz="2000">
              <a:ea typeface="+mn-lt"/>
              <a:cs typeface="+mn-lt"/>
            </a:endParaRPr>
          </a:p>
          <a:p>
            <a:pPr lvl="1">
              <a:lnSpc>
                <a:spcPct val="110000"/>
              </a:lnSpc>
            </a:pPr>
            <a:r>
              <a:rPr lang="en-US" sz="2000" dirty="0">
                <a:latin typeface="Times New Roman"/>
                <a:cs typeface="Times New Roman"/>
              </a:rPr>
              <a:t>3 or more days – A process for signup will be presented when the need arises. </a:t>
            </a:r>
            <a:endParaRPr lang="en-US"/>
          </a:p>
        </p:txBody>
      </p:sp>
      <p:sp>
        <p:nvSpPr>
          <p:cNvPr id="5" name="Title 1"/>
          <p:cNvSpPr txBox="1">
            <a:spLocks noGrp="1"/>
          </p:cNvSpPr>
          <p:nvPr>
            <p:ph type="title"/>
          </p:nvPr>
        </p:nvSpPr>
        <p:spPr>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rgbClr val="0000FF"/>
                </a:solidFill>
                <a:latin typeface="Times New Roman"/>
                <a:cs typeface="Times New Roman"/>
              </a:rPr>
              <a:t>COVID-19 </a:t>
            </a:r>
            <a:br>
              <a:rPr lang="en-US" sz="3600" b="1" dirty="0">
                <a:latin typeface="Times New Roman" panose="02020603050405020304" pitchFamily="18" charset="0"/>
                <a:cs typeface="Times New Roman" panose="02020603050405020304" pitchFamily="18" charset="0"/>
              </a:rPr>
            </a:br>
            <a:r>
              <a:rPr lang="en-US" sz="3600" b="1" dirty="0">
                <a:solidFill>
                  <a:srgbClr val="0000FF"/>
                </a:solidFill>
                <a:latin typeface="Times New Roman"/>
                <a:cs typeface="Times New Roman"/>
              </a:rPr>
              <a:t>Mitigation &amp; Response Plan for 2021 – 2022</a:t>
            </a:r>
            <a:r>
              <a:rPr lang="en-US" b="1" dirty="0">
                <a:solidFill>
                  <a:srgbClr val="0000FF"/>
                </a:solidFill>
                <a:latin typeface="Times New Roman"/>
                <a:cs typeface="Times New Roman"/>
              </a:rPr>
              <a:t> </a:t>
            </a:r>
            <a:br>
              <a:rPr lang="en-US" dirty="0">
                <a:latin typeface="Times New Roman" panose="02020603050405020304" pitchFamily="18" charset="0"/>
                <a:cs typeface="Times New Roman" panose="02020603050405020304" pitchFamily="18" charset="0"/>
              </a:rPr>
            </a:br>
            <a:r>
              <a:rPr lang="en-US" b="1" dirty="0"/>
              <a:t> </a:t>
            </a:r>
            <a:endParaRPr lang="en-US" dirty="0"/>
          </a:p>
        </p:txBody>
      </p:sp>
    </p:spTree>
    <p:extLst>
      <p:ext uri="{BB962C8B-B14F-4D97-AF65-F5344CB8AC3E}">
        <p14:creationId xmlns:p14="http://schemas.microsoft.com/office/powerpoint/2010/main" val="2003564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030" y="118940"/>
            <a:ext cx="10515600" cy="788535"/>
          </a:xfrm>
        </p:spPr>
        <p:txBody>
          <a:bodyPr>
            <a:normAutofit/>
          </a:bodyPr>
          <a:lstStyle/>
          <a:p>
            <a:pPr algn="ctr"/>
            <a:r>
              <a:rPr lang="en-US" sz="3600" b="1" dirty="0">
                <a:solidFill>
                  <a:srgbClr val="0000FF"/>
                </a:solidFill>
                <a:latin typeface="Times New Roman"/>
                <a:cs typeface="Times New Roman"/>
              </a:rPr>
              <a:t>CASES of COVID-19</a:t>
            </a:r>
          </a:p>
        </p:txBody>
      </p:sp>
      <p:sp>
        <p:nvSpPr>
          <p:cNvPr id="3" name="Content Placeholder 2"/>
          <p:cNvSpPr>
            <a:spLocks noGrp="1"/>
          </p:cNvSpPr>
          <p:nvPr>
            <p:ph sz="half" idx="1"/>
          </p:nvPr>
        </p:nvSpPr>
        <p:spPr>
          <a:xfrm>
            <a:off x="290146" y="915517"/>
            <a:ext cx="11825653" cy="5931648"/>
          </a:xfrm>
        </p:spPr>
        <p:txBody>
          <a:bodyPr vert="horz" lIns="91440" tIns="45720" rIns="91440" bIns="45720" rtlCol="0" anchor="t">
            <a:normAutofit/>
          </a:bodyPr>
          <a:lstStyle/>
          <a:p>
            <a:pPr marL="0" lvl="0" indent="0">
              <a:buNone/>
            </a:pPr>
            <a:r>
              <a:rPr lang="en-US" sz="2200" b="1" u="sng" dirty="0">
                <a:latin typeface="Times New Roman" panose="02020603050405020304" pitchFamily="18" charset="0"/>
                <a:cs typeface="Times New Roman" panose="02020603050405020304" pitchFamily="18" charset="0"/>
              </a:rPr>
              <a:t>Cases of COVID-19 </a:t>
            </a:r>
          </a:p>
          <a:p>
            <a:pPr>
              <a:lnSpc>
                <a:spcPct val="130000"/>
              </a:lnSpc>
            </a:pPr>
            <a:r>
              <a:rPr lang="en-US" sz="2200">
                <a:latin typeface="Times New Roman"/>
                <a:cs typeface="Times New Roman"/>
              </a:rPr>
              <a:t>The School will remain in session unless a closure is recommended by NH DHHS.  It is recognized that there may be unique circumstances and in such a </a:t>
            </a:r>
            <a:r>
              <a:rPr lang="en-US" sz="2200" dirty="0">
                <a:latin typeface="Times New Roman"/>
                <a:cs typeface="Times New Roman"/>
              </a:rPr>
              <a:t>case the Superintendent has the authority to act as the Superintendent sees fit.</a:t>
            </a:r>
          </a:p>
          <a:p>
            <a:pPr marL="0" lvl="0" indent="0">
              <a:buNone/>
            </a:pPr>
            <a:r>
              <a:rPr lang="en-US" sz="2200" b="1" u="sng">
                <a:latin typeface="Times New Roman"/>
                <a:cs typeface="Times New Roman"/>
              </a:rPr>
              <a:t>Contact Tracing</a:t>
            </a:r>
          </a:p>
          <a:p>
            <a:pPr>
              <a:lnSpc>
                <a:spcPct val="130000"/>
              </a:lnSpc>
            </a:pPr>
            <a:r>
              <a:rPr lang="en-US" sz="2200">
                <a:latin typeface="Times New Roman"/>
                <a:cs typeface="Times New Roman"/>
              </a:rPr>
              <a:t>The School District will adhere to the current guidance from NH DHHS.  It should be noted that NH DHHS has indicated that in most instances of COVID-19 in schools, quarantining will be limited to household contacts.</a:t>
            </a:r>
            <a:endParaRPr lang="en-US" sz="2200">
              <a:latin typeface="Times New Roman" panose="02020603050405020304" pitchFamily="18" charset="0"/>
              <a:cs typeface="Times New Roman" panose="02020603050405020304" pitchFamily="18" charset="0"/>
            </a:endParaRPr>
          </a:p>
          <a:p>
            <a:pPr marL="0" indent="0">
              <a:buNone/>
            </a:pPr>
            <a:r>
              <a:rPr lang="en-US" sz="2200" b="1" u="sng">
                <a:latin typeface="Times New Roman"/>
                <a:cs typeface="Times New Roman"/>
              </a:rPr>
              <a:t>Communication regarding COVID-19 Cases</a:t>
            </a:r>
            <a:endParaRPr lang="en-US" sz="2200">
              <a:latin typeface="Times New Roman"/>
              <a:ea typeface="+mn-lt"/>
              <a:cs typeface="Times New Roman"/>
            </a:endParaRPr>
          </a:p>
          <a:p>
            <a:pPr>
              <a:lnSpc>
                <a:spcPct val="130000"/>
              </a:lnSpc>
            </a:pPr>
            <a:r>
              <a:rPr lang="en-US" sz="2200">
                <a:latin typeface="Times New Roman"/>
                <a:cs typeface="Times New Roman"/>
              </a:rPr>
              <a:t>School-based notification of positive cases will be provided.</a:t>
            </a:r>
            <a:endParaRPr lang="en-US" sz="2200">
              <a:latin typeface="Times New Roman"/>
              <a:ea typeface="+mn-lt"/>
              <a:cs typeface="Times New Roman"/>
            </a:endParaRPr>
          </a:p>
          <a:p>
            <a:pPr>
              <a:lnSpc>
                <a:spcPct val="130000"/>
              </a:lnSpc>
            </a:pPr>
            <a:r>
              <a:rPr lang="en-US" sz="2200">
                <a:latin typeface="Times New Roman"/>
                <a:cs typeface="Times New Roman"/>
              </a:rPr>
              <a:t>The SAU-wide use of our alert system will only occur if there is a need for a closure, adjusted schedule, or other significant need.</a:t>
            </a:r>
            <a:endParaRPr lang="en-US">
              <a:latin typeface="Times New Roman"/>
              <a:cs typeface="Times New Roman"/>
            </a:endParaRPr>
          </a:p>
          <a:p>
            <a:pPr marL="0" indent="0">
              <a:buNone/>
            </a:pPr>
            <a:endParaRPr lang="en-US" sz="2200" dirty="0">
              <a:latin typeface="Times New Roman" panose="02020603050405020304" pitchFamily="18" charset="0"/>
              <a:cs typeface="Times New Roman" panose="02020603050405020304" pitchFamily="18" charset="0"/>
            </a:endParaRPr>
          </a:p>
          <a:p>
            <a:endParaRPr lang="en-US" dirty="0">
              <a:cs typeface="Calibri" panose="020F0502020204030204"/>
            </a:endParaRPr>
          </a:p>
        </p:txBody>
      </p:sp>
    </p:spTree>
    <p:extLst>
      <p:ext uri="{BB962C8B-B14F-4D97-AF65-F5344CB8AC3E}">
        <p14:creationId xmlns:p14="http://schemas.microsoft.com/office/powerpoint/2010/main" val="40750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8894</TotalTime>
  <Words>3508</Words>
  <Application>Microsoft Office PowerPoint</Application>
  <PresentationFormat>Widescreen</PresentationFormat>
  <Paragraphs>293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North Hampton School District COVID-19 Mitigation &amp; Response Plan   2021 – 2022  Meets ESSER Requirement - Safe Return to In-Person Instruction and Continuity of Service </vt:lpstr>
      <vt:lpstr>COVID-19  Mitigation &amp; Response Plan for 2021 – 2022   </vt:lpstr>
      <vt:lpstr>  </vt:lpstr>
      <vt:lpstr>NH DHHS Indicators and Threshholds for Community Transmission of Covid-19</vt:lpstr>
      <vt:lpstr>PowerPoint Presentation</vt:lpstr>
      <vt:lpstr>PowerPoint Presentation</vt:lpstr>
      <vt:lpstr>Accommodations for Health &amp; Safety Protocols </vt:lpstr>
      <vt:lpstr>COVID-19  Mitigation &amp; Response Plan for 2021 – 2022   </vt:lpstr>
      <vt:lpstr>CASES of COVID-19</vt:lpstr>
      <vt:lpstr>COVID-19  Mitigation &amp; Response Plan for 2021 – 2022   </vt:lpstr>
      <vt:lpstr>COVID-19  Mitigation &amp; Response Plan for 2021 – 2022   </vt:lpstr>
      <vt:lpstr>Social Emotional Support for Students and Staff</vt:lpstr>
      <vt:lpstr>Opportunities to Provide Feedback/Input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Moriarty</dc:creator>
  <cp:lastModifiedBy>Mary Moriarty</cp:lastModifiedBy>
  <cp:revision>1066</cp:revision>
  <cp:lastPrinted>2021-06-15T20:27:42Z</cp:lastPrinted>
  <dcterms:created xsi:type="dcterms:W3CDTF">2021-05-27T14:09:04Z</dcterms:created>
  <dcterms:modified xsi:type="dcterms:W3CDTF">2021-08-20T21:22:44Z</dcterms:modified>
</cp:coreProperties>
</file>